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425" r:id="rId3"/>
    <p:sldId id="323" r:id="rId4"/>
    <p:sldId id="321" r:id="rId5"/>
    <p:sldId id="459" r:id="rId6"/>
    <p:sldId id="461" r:id="rId7"/>
    <p:sldId id="328" r:id="rId8"/>
    <p:sldId id="329" r:id="rId9"/>
    <p:sldId id="330" r:id="rId10"/>
    <p:sldId id="331" r:id="rId11"/>
    <p:sldId id="332" r:id="rId12"/>
    <p:sldId id="333" r:id="rId13"/>
    <p:sldId id="334" r:id="rId14"/>
    <p:sldId id="390" r:id="rId15"/>
    <p:sldId id="337" r:id="rId16"/>
    <p:sldId id="338" r:id="rId17"/>
    <p:sldId id="339" r:id="rId18"/>
    <p:sldId id="341" r:id="rId19"/>
    <p:sldId id="342" r:id="rId20"/>
    <p:sldId id="343" r:id="rId21"/>
    <p:sldId id="46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FDCD1D-ACAA-4C7E-8D96-ACF6AB4E287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19E8DB9-ED63-4ECF-8B9F-23169B99C986}">
      <dgm:prSet/>
      <dgm:spPr/>
      <dgm:t>
        <a:bodyPr/>
        <a:lstStyle/>
        <a:p>
          <a:r>
            <a:rPr lang="en-US"/>
            <a:t>What is the cause?</a:t>
          </a:r>
        </a:p>
      </dgm:t>
    </dgm:pt>
    <dgm:pt modelId="{38C3E701-D1F2-4014-9FCD-E1CDE5E909DB}" type="parTrans" cxnId="{F0037493-109F-4394-B477-62B1B88FDB38}">
      <dgm:prSet/>
      <dgm:spPr/>
      <dgm:t>
        <a:bodyPr/>
        <a:lstStyle/>
        <a:p>
          <a:endParaRPr lang="en-US"/>
        </a:p>
      </dgm:t>
    </dgm:pt>
    <dgm:pt modelId="{553055EA-D4A2-44B2-8147-D7230F54B450}" type="sibTrans" cxnId="{F0037493-109F-4394-B477-62B1B88FDB38}">
      <dgm:prSet/>
      <dgm:spPr/>
      <dgm:t>
        <a:bodyPr/>
        <a:lstStyle/>
        <a:p>
          <a:endParaRPr lang="en-US"/>
        </a:p>
      </dgm:t>
    </dgm:pt>
    <dgm:pt modelId="{AAC183DD-17D4-4FF4-BDBF-C926A197D0CC}">
      <dgm:prSet/>
      <dgm:spPr/>
      <dgm:t>
        <a:bodyPr/>
        <a:lstStyle/>
        <a:p>
          <a:r>
            <a:rPr lang="en-US"/>
            <a:t>Meet the need if possible</a:t>
          </a:r>
        </a:p>
      </dgm:t>
    </dgm:pt>
    <dgm:pt modelId="{1771B80E-6AD6-49F3-9865-0F66215D2B4C}" type="parTrans" cxnId="{D6DA6A40-6D77-43DD-8B05-A4E56EA0FC32}">
      <dgm:prSet/>
      <dgm:spPr/>
      <dgm:t>
        <a:bodyPr/>
        <a:lstStyle/>
        <a:p>
          <a:endParaRPr lang="en-US"/>
        </a:p>
      </dgm:t>
    </dgm:pt>
    <dgm:pt modelId="{00E1053B-C07E-4347-8269-96B4BD4E57BF}" type="sibTrans" cxnId="{D6DA6A40-6D77-43DD-8B05-A4E56EA0FC32}">
      <dgm:prSet/>
      <dgm:spPr/>
      <dgm:t>
        <a:bodyPr/>
        <a:lstStyle/>
        <a:p>
          <a:endParaRPr lang="en-US"/>
        </a:p>
      </dgm:t>
    </dgm:pt>
    <dgm:pt modelId="{F7FE9AA9-A02C-4575-A0CD-E7F997B69E35}">
      <dgm:prSet/>
      <dgm:spPr/>
      <dgm:t>
        <a:bodyPr/>
        <a:lstStyle/>
        <a:p>
          <a:r>
            <a:rPr lang="en-US"/>
            <a:t>Provide safety for all</a:t>
          </a:r>
        </a:p>
      </dgm:t>
    </dgm:pt>
    <dgm:pt modelId="{035E11E8-EFC6-4413-96F4-14F62516F9D3}" type="parTrans" cxnId="{0C68186D-97E1-446A-BA0D-3CF4EA471634}">
      <dgm:prSet/>
      <dgm:spPr/>
      <dgm:t>
        <a:bodyPr/>
        <a:lstStyle/>
        <a:p>
          <a:endParaRPr lang="en-US"/>
        </a:p>
      </dgm:t>
    </dgm:pt>
    <dgm:pt modelId="{A25C2CB4-723C-4CA5-B8CD-F84152CE42C0}" type="sibTrans" cxnId="{0C68186D-97E1-446A-BA0D-3CF4EA471634}">
      <dgm:prSet/>
      <dgm:spPr/>
      <dgm:t>
        <a:bodyPr/>
        <a:lstStyle/>
        <a:p>
          <a:endParaRPr lang="en-US"/>
        </a:p>
      </dgm:t>
    </dgm:pt>
    <dgm:pt modelId="{75D4E1C2-8186-4E1A-A05E-82D708261C38}">
      <dgm:prSet/>
      <dgm:spPr/>
      <dgm:t>
        <a:bodyPr/>
        <a:lstStyle/>
        <a:p>
          <a:r>
            <a:rPr lang="en-US"/>
            <a:t>Create space</a:t>
          </a:r>
        </a:p>
      </dgm:t>
    </dgm:pt>
    <dgm:pt modelId="{A72126B0-AA3D-440A-AD36-ECC39628D72F}" type="parTrans" cxnId="{45578AA2-912D-496E-BB13-49F3D686E363}">
      <dgm:prSet/>
      <dgm:spPr/>
      <dgm:t>
        <a:bodyPr/>
        <a:lstStyle/>
        <a:p>
          <a:endParaRPr lang="en-US"/>
        </a:p>
      </dgm:t>
    </dgm:pt>
    <dgm:pt modelId="{84F9F1D6-B351-46D1-97E2-74444212EE12}" type="sibTrans" cxnId="{45578AA2-912D-496E-BB13-49F3D686E363}">
      <dgm:prSet/>
      <dgm:spPr/>
      <dgm:t>
        <a:bodyPr/>
        <a:lstStyle/>
        <a:p>
          <a:endParaRPr lang="en-US"/>
        </a:p>
      </dgm:t>
    </dgm:pt>
    <dgm:pt modelId="{B42A8CAD-B268-4507-B26E-BA276A2C73D1}">
      <dgm:prSet/>
      <dgm:spPr/>
      <dgm:t>
        <a:bodyPr/>
        <a:lstStyle/>
        <a:p>
          <a:r>
            <a:rPr lang="en-US"/>
            <a:t>Restore calm</a:t>
          </a:r>
        </a:p>
      </dgm:t>
    </dgm:pt>
    <dgm:pt modelId="{08251375-D0F5-4FA9-8DF5-531D5E9CCA30}" type="parTrans" cxnId="{CD8D4B36-10C0-4E07-8454-3BBF1F4D4C33}">
      <dgm:prSet/>
      <dgm:spPr/>
      <dgm:t>
        <a:bodyPr/>
        <a:lstStyle/>
        <a:p>
          <a:endParaRPr lang="en-US"/>
        </a:p>
      </dgm:t>
    </dgm:pt>
    <dgm:pt modelId="{ED3B1AD6-6A38-4454-B55C-D24F5A3792E9}" type="sibTrans" cxnId="{CD8D4B36-10C0-4E07-8454-3BBF1F4D4C33}">
      <dgm:prSet/>
      <dgm:spPr/>
      <dgm:t>
        <a:bodyPr/>
        <a:lstStyle/>
        <a:p>
          <a:endParaRPr lang="en-US"/>
        </a:p>
      </dgm:t>
    </dgm:pt>
    <dgm:pt modelId="{F98EE9B6-3B7A-495C-BD8A-69C9259A88EB}" type="pres">
      <dgm:prSet presAssocID="{FDFDCD1D-ACAA-4C7E-8D96-ACF6AB4E2878}" presName="root" presStyleCnt="0">
        <dgm:presLayoutVars>
          <dgm:dir/>
          <dgm:resizeHandles val="exact"/>
        </dgm:presLayoutVars>
      </dgm:prSet>
      <dgm:spPr/>
    </dgm:pt>
    <dgm:pt modelId="{308E84D8-0D75-4113-94EF-434F2D4FB2F5}" type="pres">
      <dgm:prSet presAssocID="{219E8DB9-ED63-4ECF-8B9F-23169B99C986}" presName="compNode" presStyleCnt="0"/>
      <dgm:spPr/>
    </dgm:pt>
    <dgm:pt modelId="{F88FFF31-AE96-45F1-8F25-22590A09DD9C}" type="pres">
      <dgm:prSet presAssocID="{219E8DB9-ED63-4ECF-8B9F-23169B99C986}" presName="bgRect" presStyleLbl="bgShp" presStyleIdx="0" presStyleCnt="5"/>
      <dgm:spPr/>
    </dgm:pt>
    <dgm:pt modelId="{245BC5E6-6BCC-4833-A251-B3B1263AD89B}" type="pres">
      <dgm:prSet presAssocID="{219E8DB9-ED63-4ECF-8B9F-23169B99C986}"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0DF7FFBE-0175-494B-8505-C192E5A8B090}" type="pres">
      <dgm:prSet presAssocID="{219E8DB9-ED63-4ECF-8B9F-23169B99C986}" presName="spaceRect" presStyleCnt="0"/>
      <dgm:spPr/>
    </dgm:pt>
    <dgm:pt modelId="{79C7CA5F-6095-464B-B676-20E59F8D48AD}" type="pres">
      <dgm:prSet presAssocID="{219E8DB9-ED63-4ECF-8B9F-23169B99C986}" presName="parTx" presStyleLbl="revTx" presStyleIdx="0" presStyleCnt="5">
        <dgm:presLayoutVars>
          <dgm:chMax val="0"/>
          <dgm:chPref val="0"/>
        </dgm:presLayoutVars>
      </dgm:prSet>
      <dgm:spPr/>
    </dgm:pt>
    <dgm:pt modelId="{6E9E246A-E4E9-42CF-A347-19D971939521}" type="pres">
      <dgm:prSet presAssocID="{553055EA-D4A2-44B2-8147-D7230F54B450}" presName="sibTrans" presStyleCnt="0"/>
      <dgm:spPr/>
    </dgm:pt>
    <dgm:pt modelId="{3C8B4806-146D-4BA5-A691-08F261E42CF1}" type="pres">
      <dgm:prSet presAssocID="{AAC183DD-17D4-4FF4-BDBF-C926A197D0CC}" presName="compNode" presStyleCnt="0"/>
      <dgm:spPr/>
    </dgm:pt>
    <dgm:pt modelId="{39E48447-7DAE-4803-A7DF-A8EAFD8CF177}" type="pres">
      <dgm:prSet presAssocID="{AAC183DD-17D4-4FF4-BDBF-C926A197D0CC}" presName="bgRect" presStyleLbl="bgShp" presStyleIdx="1" presStyleCnt="5"/>
      <dgm:spPr/>
    </dgm:pt>
    <dgm:pt modelId="{232D0FF0-EA15-4D84-9A96-568CDA109A17}" type="pres">
      <dgm:prSet presAssocID="{AAC183DD-17D4-4FF4-BDBF-C926A197D0CC}"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597197AE-D7D8-4C72-BF35-1EBB8F818286}" type="pres">
      <dgm:prSet presAssocID="{AAC183DD-17D4-4FF4-BDBF-C926A197D0CC}" presName="spaceRect" presStyleCnt="0"/>
      <dgm:spPr/>
    </dgm:pt>
    <dgm:pt modelId="{8F7B4519-EE54-4BA3-B2EC-8D65A9FE41F8}" type="pres">
      <dgm:prSet presAssocID="{AAC183DD-17D4-4FF4-BDBF-C926A197D0CC}" presName="parTx" presStyleLbl="revTx" presStyleIdx="1" presStyleCnt="5">
        <dgm:presLayoutVars>
          <dgm:chMax val="0"/>
          <dgm:chPref val="0"/>
        </dgm:presLayoutVars>
      </dgm:prSet>
      <dgm:spPr/>
    </dgm:pt>
    <dgm:pt modelId="{373D5186-B002-436D-AEC5-08E60439CC8E}" type="pres">
      <dgm:prSet presAssocID="{00E1053B-C07E-4347-8269-96B4BD4E57BF}" presName="sibTrans" presStyleCnt="0"/>
      <dgm:spPr/>
    </dgm:pt>
    <dgm:pt modelId="{BE0CFFB4-6A84-40B4-915B-28BF4B390B41}" type="pres">
      <dgm:prSet presAssocID="{F7FE9AA9-A02C-4575-A0CD-E7F997B69E35}" presName="compNode" presStyleCnt="0"/>
      <dgm:spPr/>
    </dgm:pt>
    <dgm:pt modelId="{0017C61A-1B99-4351-AE95-F85A91A44F33}" type="pres">
      <dgm:prSet presAssocID="{F7FE9AA9-A02C-4575-A0CD-E7F997B69E35}" presName="bgRect" presStyleLbl="bgShp" presStyleIdx="2" presStyleCnt="5"/>
      <dgm:spPr/>
    </dgm:pt>
    <dgm:pt modelId="{DAB078B7-0906-494B-A0B5-978749339C25}" type="pres">
      <dgm:prSet presAssocID="{F7FE9AA9-A02C-4575-A0CD-E7F997B69E3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arning"/>
        </a:ext>
      </dgm:extLst>
    </dgm:pt>
    <dgm:pt modelId="{82AE6E77-CD05-42AA-A785-1F7DABB7C72F}" type="pres">
      <dgm:prSet presAssocID="{F7FE9AA9-A02C-4575-A0CD-E7F997B69E35}" presName="spaceRect" presStyleCnt="0"/>
      <dgm:spPr/>
    </dgm:pt>
    <dgm:pt modelId="{7706C5FE-DA81-49C3-8C4C-2A2290FB9370}" type="pres">
      <dgm:prSet presAssocID="{F7FE9AA9-A02C-4575-A0CD-E7F997B69E35}" presName="parTx" presStyleLbl="revTx" presStyleIdx="2" presStyleCnt="5">
        <dgm:presLayoutVars>
          <dgm:chMax val="0"/>
          <dgm:chPref val="0"/>
        </dgm:presLayoutVars>
      </dgm:prSet>
      <dgm:spPr/>
    </dgm:pt>
    <dgm:pt modelId="{B7AB3754-8F23-41AF-ADDE-C5D5A5FF83DD}" type="pres">
      <dgm:prSet presAssocID="{A25C2CB4-723C-4CA5-B8CD-F84152CE42C0}" presName="sibTrans" presStyleCnt="0"/>
      <dgm:spPr/>
    </dgm:pt>
    <dgm:pt modelId="{EF8D7646-C1CB-4524-9A31-3C1975503A71}" type="pres">
      <dgm:prSet presAssocID="{75D4E1C2-8186-4E1A-A05E-82D708261C38}" presName="compNode" presStyleCnt="0"/>
      <dgm:spPr/>
    </dgm:pt>
    <dgm:pt modelId="{50CF4920-6EB3-463E-BC1C-44C613690275}" type="pres">
      <dgm:prSet presAssocID="{75D4E1C2-8186-4E1A-A05E-82D708261C38}" presName="bgRect" presStyleLbl="bgShp" presStyleIdx="3" presStyleCnt="5"/>
      <dgm:spPr/>
    </dgm:pt>
    <dgm:pt modelId="{A92BD650-8721-4FD9-B76E-8DA164C7FD6A}" type="pres">
      <dgm:prSet presAssocID="{75D4E1C2-8186-4E1A-A05E-82D708261C3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ocket"/>
        </a:ext>
      </dgm:extLst>
    </dgm:pt>
    <dgm:pt modelId="{0AFFBC11-79F6-4980-9F25-8E581D8061DA}" type="pres">
      <dgm:prSet presAssocID="{75D4E1C2-8186-4E1A-A05E-82D708261C38}" presName="spaceRect" presStyleCnt="0"/>
      <dgm:spPr/>
    </dgm:pt>
    <dgm:pt modelId="{C1A2BA8D-84DA-4801-9987-3A816C358B3F}" type="pres">
      <dgm:prSet presAssocID="{75D4E1C2-8186-4E1A-A05E-82D708261C38}" presName="parTx" presStyleLbl="revTx" presStyleIdx="3" presStyleCnt="5">
        <dgm:presLayoutVars>
          <dgm:chMax val="0"/>
          <dgm:chPref val="0"/>
        </dgm:presLayoutVars>
      </dgm:prSet>
      <dgm:spPr/>
    </dgm:pt>
    <dgm:pt modelId="{7AB037B2-DB88-4D63-BF8D-E5383167A14C}" type="pres">
      <dgm:prSet presAssocID="{84F9F1D6-B351-46D1-97E2-74444212EE12}" presName="sibTrans" presStyleCnt="0"/>
      <dgm:spPr/>
    </dgm:pt>
    <dgm:pt modelId="{A064573F-F1B0-4D84-9241-9A55E9F41B55}" type="pres">
      <dgm:prSet presAssocID="{B42A8CAD-B268-4507-B26E-BA276A2C73D1}" presName="compNode" presStyleCnt="0"/>
      <dgm:spPr/>
    </dgm:pt>
    <dgm:pt modelId="{1F1B93DE-290C-4D22-8C2A-A66FFEBF514B}" type="pres">
      <dgm:prSet presAssocID="{B42A8CAD-B268-4507-B26E-BA276A2C73D1}" presName="bgRect" presStyleLbl="bgShp" presStyleIdx="4" presStyleCnt="5"/>
      <dgm:spPr/>
    </dgm:pt>
    <dgm:pt modelId="{3E07798C-E846-4D42-B9A4-FDD3F8374B33}" type="pres">
      <dgm:prSet presAssocID="{B42A8CAD-B268-4507-B26E-BA276A2C73D1}"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art"/>
        </a:ext>
      </dgm:extLst>
    </dgm:pt>
    <dgm:pt modelId="{8A73E388-0BE5-4281-9C77-A8AD624A21B5}" type="pres">
      <dgm:prSet presAssocID="{B42A8CAD-B268-4507-B26E-BA276A2C73D1}" presName="spaceRect" presStyleCnt="0"/>
      <dgm:spPr/>
    </dgm:pt>
    <dgm:pt modelId="{E529A997-AAAC-429E-AAD5-75B63CE3A124}" type="pres">
      <dgm:prSet presAssocID="{B42A8CAD-B268-4507-B26E-BA276A2C73D1}" presName="parTx" presStyleLbl="revTx" presStyleIdx="4" presStyleCnt="5">
        <dgm:presLayoutVars>
          <dgm:chMax val="0"/>
          <dgm:chPref val="0"/>
        </dgm:presLayoutVars>
      </dgm:prSet>
      <dgm:spPr/>
    </dgm:pt>
  </dgm:ptLst>
  <dgm:cxnLst>
    <dgm:cxn modelId="{9F9A1C09-6978-4C80-B1DC-4250992D1C60}" type="presOf" srcId="{B42A8CAD-B268-4507-B26E-BA276A2C73D1}" destId="{E529A997-AAAC-429E-AAD5-75B63CE3A124}" srcOrd="0" destOrd="0" presId="urn:microsoft.com/office/officeart/2018/2/layout/IconVerticalSolidList"/>
    <dgm:cxn modelId="{3342E11C-A633-4DB8-A3F5-A47E3BDE17C9}" type="presOf" srcId="{FDFDCD1D-ACAA-4C7E-8D96-ACF6AB4E2878}" destId="{F98EE9B6-3B7A-495C-BD8A-69C9259A88EB}" srcOrd="0" destOrd="0" presId="urn:microsoft.com/office/officeart/2018/2/layout/IconVerticalSolidList"/>
    <dgm:cxn modelId="{CD8D4B36-10C0-4E07-8454-3BBF1F4D4C33}" srcId="{FDFDCD1D-ACAA-4C7E-8D96-ACF6AB4E2878}" destId="{B42A8CAD-B268-4507-B26E-BA276A2C73D1}" srcOrd="4" destOrd="0" parTransId="{08251375-D0F5-4FA9-8DF5-531D5E9CCA30}" sibTransId="{ED3B1AD6-6A38-4454-B55C-D24F5A3792E9}"/>
    <dgm:cxn modelId="{D6DA6A40-6D77-43DD-8B05-A4E56EA0FC32}" srcId="{FDFDCD1D-ACAA-4C7E-8D96-ACF6AB4E2878}" destId="{AAC183DD-17D4-4FF4-BDBF-C926A197D0CC}" srcOrd="1" destOrd="0" parTransId="{1771B80E-6AD6-49F3-9865-0F66215D2B4C}" sibTransId="{00E1053B-C07E-4347-8269-96B4BD4E57BF}"/>
    <dgm:cxn modelId="{9C8C0445-90C6-4554-A34C-85E22BE918EA}" type="presOf" srcId="{75D4E1C2-8186-4E1A-A05E-82D708261C38}" destId="{C1A2BA8D-84DA-4801-9987-3A816C358B3F}" srcOrd="0" destOrd="0" presId="urn:microsoft.com/office/officeart/2018/2/layout/IconVerticalSolidList"/>
    <dgm:cxn modelId="{0C68186D-97E1-446A-BA0D-3CF4EA471634}" srcId="{FDFDCD1D-ACAA-4C7E-8D96-ACF6AB4E2878}" destId="{F7FE9AA9-A02C-4575-A0CD-E7F997B69E35}" srcOrd="2" destOrd="0" parTransId="{035E11E8-EFC6-4413-96F4-14F62516F9D3}" sibTransId="{A25C2CB4-723C-4CA5-B8CD-F84152CE42C0}"/>
    <dgm:cxn modelId="{F0037493-109F-4394-B477-62B1B88FDB38}" srcId="{FDFDCD1D-ACAA-4C7E-8D96-ACF6AB4E2878}" destId="{219E8DB9-ED63-4ECF-8B9F-23169B99C986}" srcOrd="0" destOrd="0" parTransId="{38C3E701-D1F2-4014-9FCD-E1CDE5E909DB}" sibTransId="{553055EA-D4A2-44B2-8147-D7230F54B450}"/>
    <dgm:cxn modelId="{45578AA2-912D-496E-BB13-49F3D686E363}" srcId="{FDFDCD1D-ACAA-4C7E-8D96-ACF6AB4E2878}" destId="{75D4E1C2-8186-4E1A-A05E-82D708261C38}" srcOrd="3" destOrd="0" parTransId="{A72126B0-AA3D-440A-AD36-ECC39628D72F}" sibTransId="{84F9F1D6-B351-46D1-97E2-74444212EE12}"/>
    <dgm:cxn modelId="{9F11EEA9-0C15-43F0-88C8-31407DA0A50D}" type="presOf" srcId="{219E8DB9-ED63-4ECF-8B9F-23169B99C986}" destId="{79C7CA5F-6095-464B-B676-20E59F8D48AD}" srcOrd="0" destOrd="0" presId="urn:microsoft.com/office/officeart/2018/2/layout/IconVerticalSolidList"/>
    <dgm:cxn modelId="{EF2A17D6-6315-424B-B1EB-2D9BDF9DA2EB}" type="presOf" srcId="{AAC183DD-17D4-4FF4-BDBF-C926A197D0CC}" destId="{8F7B4519-EE54-4BA3-B2EC-8D65A9FE41F8}" srcOrd="0" destOrd="0" presId="urn:microsoft.com/office/officeart/2018/2/layout/IconVerticalSolidList"/>
    <dgm:cxn modelId="{B185C6F7-9114-4A8F-8534-211DD86CFFD0}" type="presOf" srcId="{F7FE9AA9-A02C-4575-A0CD-E7F997B69E35}" destId="{7706C5FE-DA81-49C3-8C4C-2A2290FB9370}" srcOrd="0" destOrd="0" presId="urn:microsoft.com/office/officeart/2018/2/layout/IconVerticalSolidList"/>
    <dgm:cxn modelId="{1C0FB92F-C656-4E77-8D68-7E38CDC927BB}" type="presParOf" srcId="{F98EE9B6-3B7A-495C-BD8A-69C9259A88EB}" destId="{308E84D8-0D75-4113-94EF-434F2D4FB2F5}" srcOrd="0" destOrd="0" presId="urn:microsoft.com/office/officeart/2018/2/layout/IconVerticalSolidList"/>
    <dgm:cxn modelId="{2FDCE86F-E001-4A37-8048-FE56A6BB3420}" type="presParOf" srcId="{308E84D8-0D75-4113-94EF-434F2D4FB2F5}" destId="{F88FFF31-AE96-45F1-8F25-22590A09DD9C}" srcOrd="0" destOrd="0" presId="urn:microsoft.com/office/officeart/2018/2/layout/IconVerticalSolidList"/>
    <dgm:cxn modelId="{5AF9ABB9-69DC-4F95-8D52-1698F44F3C66}" type="presParOf" srcId="{308E84D8-0D75-4113-94EF-434F2D4FB2F5}" destId="{245BC5E6-6BCC-4833-A251-B3B1263AD89B}" srcOrd="1" destOrd="0" presId="urn:microsoft.com/office/officeart/2018/2/layout/IconVerticalSolidList"/>
    <dgm:cxn modelId="{999BE522-5FA4-43F4-9261-0E8C97D6D631}" type="presParOf" srcId="{308E84D8-0D75-4113-94EF-434F2D4FB2F5}" destId="{0DF7FFBE-0175-494B-8505-C192E5A8B090}" srcOrd="2" destOrd="0" presId="urn:microsoft.com/office/officeart/2018/2/layout/IconVerticalSolidList"/>
    <dgm:cxn modelId="{E40A941E-89FF-4D47-9C95-C8279CE1D076}" type="presParOf" srcId="{308E84D8-0D75-4113-94EF-434F2D4FB2F5}" destId="{79C7CA5F-6095-464B-B676-20E59F8D48AD}" srcOrd="3" destOrd="0" presId="urn:microsoft.com/office/officeart/2018/2/layout/IconVerticalSolidList"/>
    <dgm:cxn modelId="{B07C61F9-67D1-4A73-9C2F-8585958691BD}" type="presParOf" srcId="{F98EE9B6-3B7A-495C-BD8A-69C9259A88EB}" destId="{6E9E246A-E4E9-42CF-A347-19D971939521}" srcOrd="1" destOrd="0" presId="urn:microsoft.com/office/officeart/2018/2/layout/IconVerticalSolidList"/>
    <dgm:cxn modelId="{214B90C2-7CFE-4FB5-8F26-A35346BE125B}" type="presParOf" srcId="{F98EE9B6-3B7A-495C-BD8A-69C9259A88EB}" destId="{3C8B4806-146D-4BA5-A691-08F261E42CF1}" srcOrd="2" destOrd="0" presId="urn:microsoft.com/office/officeart/2018/2/layout/IconVerticalSolidList"/>
    <dgm:cxn modelId="{47E9E9D6-08F0-4560-8F43-D800A4BC6AE9}" type="presParOf" srcId="{3C8B4806-146D-4BA5-A691-08F261E42CF1}" destId="{39E48447-7DAE-4803-A7DF-A8EAFD8CF177}" srcOrd="0" destOrd="0" presId="urn:microsoft.com/office/officeart/2018/2/layout/IconVerticalSolidList"/>
    <dgm:cxn modelId="{092145DD-FD71-450A-89E7-15A0AFDF683B}" type="presParOf" srcId="{3C8B4806-146D-4BA5-A691-08F261E42CF1}" destId="{232D0FF0-EA15-4D84-9A96-568CDA109A17}" srcOrd="1" destOrd="0" presId="urn:microsoft.com/office/officeart/2018/2/layout/IconVerticalSolidList"/>
    <dgm:cxn modelId="{D71726D2-B78A-4555-9CB1-49BA2C0804F9}" type="presParOf" srcId="{3C8B4806-146D-4BA5-A691-08F261E42CF1}" destId="{597197AE-D7D8-4C72-BF35-1EBB8F818286}" srcOrd="2" destOrd="0" presId="urn:microsoft.com/office/officeart/2018/2/layout/IconVerticalSolidList"/>
    <dgm:cxn modelId="{3D179680-DA39-4C0B-BF9F-FF1ECABE568B}" type="presParOf" srcId="{3C8B4806-146D-4BA5-A691-08F261E42CF1}" destId="{8F7B4519-EE54-4BA3-B2EC-8D65A9FE41F8}" srcOrd="3" destOrd="0" presId="urn:microsoft.com/office/officeart/2018/2/layout/IconVerticalSolidList"/>
    <dgm:cxn modelId="{3D21C585-5E75-4D8C-B6F0-50257BB223D3}" type="presParOf" srcId="{F98EE9B6-3B7A-495C-BD8A-69C9259A88EB}" destId="{373D5186-B002-436D-AEC5-08E60439CC8E}" srcOrd="3" destOrd="0" presId="urn:microsoft.com/office/officeart/2018/2/layout/IconVerticalSolidList"/>
    <dgm:cxn modelId="{CCD5FB98-FB24-414A-A975-FCEA61C7EDA4}" type="presParOf" srcId="{F98EE9B6-3B7A-495C-BD8A-69C9259A88EB}" destId="{BE0CFFB4-6A84-40B4-915B-28BF4B390B41}" srcOrd="4" destOrd="0" presId="urn:microsoft.com/office/officeart/2018/2/layout/IconVerticalSolidList"/>
    <dgm:cxn modelId="{AFFE40A7-19FD-4C4F-919D-320BD6CAFECD}" type="presParOf" srcId="{BE0CFFB4-6A84-40B4-915B-28BF4B390B41}" destId="{0017C61A-1B99-4351-AE95-F85A91A44F33}" srcOrd="0" destOrd="0" presId="urn:microsoft.com/office/officeart/2018/2/layout/IconVerticalSolidList"/>
    <dgm:cxn modelId="{D8C9DBDD-05FC-4533-829A-14ECDC7E187B}" type="presParOf" srcId="{BE0CFFB4-6A84-40B4-915B-28BF4B390B41}" destId="{DAB078B7-0906-494B-A0B5-978749339C25}" srcOrd="1" destOrd="0" presId="urn:microsoft.com/office/officeart/2018/2/layout/IconVerticalSolidList"/>
    <dgm:cxn modelId="{D007472E-B988-44EC-B2E2-8F201449BC02}" type="presParOf" srcId="{BE0CFFB4-6A84-40B4-915B-28BF4B390B41}" destId="{82AE6E77-CD05-42AA-A785-1F7DABB7C72F}" srcOrd="2" destOrd="0" presId="urn:microsoft.com/office/officeart/2018/2/layout/IconVerticalSolidList"/>
    <dgm:cxn modelId="{83FE96D6-459F-494D-831B-04B705C3204F}" type="presParOf" srcId="{BE0CFFB4-6A84-40B4-915B-28BF4B390B41}" destId="{7706C5FE-DA81-49C3-8C4C-2A2290FB9370}" srcOrd="3" destOrd="0" presId="urn:microsoft.com/office/officeart/2018/2/layout/IconVerticalSolidList"/>
    <dgm:cxn modelId="{55803E17-B918-488B-BD1E-C65BAFBE356B}" type="presParOf" srcId="{F98EE9B6-3B7A-495C-BD8A-69C9259A88EB}" destId="{B7AB3754-8F23-41AF-ADDE-C5D5A5FF83DD}" srcOrd="5" destOrd="0" presId="urn:microsoft.com/office/officeart/2018/2/layout/IconVerticalSolidList"/>
    <dgm:cxn modelId="{13E6383C-326B-48E0-BD56-AA013722F819}" type="presParOf" srcId="{F98EE9B6-3B7A-495C-BD8A-69C9259A88EB}" destId="{EF8D7646-C1CB-4524-9A31-3C1975503A71}" srcOrd="6" destOrd="0" presId="urn:microsoft.com/office/officeart/2018/2/layout/IconVerticalSolidList"/>
    <dgm:cxn modelId="{86BD2A74-4F53-4A36-8526-D4DBC65F6292}" type="presParOf" srcId="{EF8D7646-C1CB-4524-9A31-3C1975503A71}" destId="{50CF4920-6EB3-463E-BC1C-44C613690275}" srcOrd="0" destOrd="0" presId="urn:microsoft.com/office/officeart/2018/2/layout/IconVerticalSolidList"/>
    <dgm:cxn modelId="{DC16E063-50E1-423B-BA0D-4FAADF75FB28}" type="presParOf" srcId="{EF8D7646-C1CB-4524-9A31-3C1975503A71}" destId="{A92BD650-8721-4FD9-B76E-8DA164C7FD6A}" srcOrd="1" destOrd="0" presId="urn:microsoft.com/office/officeart/2018/2/layout/IconVerticalSolidList"/>
    <dgm:cxn modelId="{8A76C87D-C090-425B-8126-14103FCAAD63}" type="presParOf" srcId="{EF8D7646-C1CB-4524-9A31-3C1975503A71}" destId="{0AFFBC11-79F6-4980-9F25-8E581D8061DA}" srcOrd="2" destOrd="0" presId="urn:microsoft.com/office/officeart/2018/2/layout/IconVerticalSolidList"/>
    <dgm:cxn modelId="{06057B82-79A1-4DBA-A2F4-3AF238B95CEE}" type="presParOf" srcId="{EF8D7646-C1CB-4524-9A31-3C1975503A71}" destId="{C1A2BA8D-84DA-4801-9987-3A816C358B3F}" srcOrd="3" destOrd="0" presId="urn:microsoft.com/office/officeart/2018/2/layout/IconVerticalSolidList"/>
    <dgm:cxn modelId="{D0D9F356-105F-4278-9195-86E02F22B9C5}" type="presParOf" srcId="{F98EE9B6-3B7A-495C-BD8A-69C9259A88EB}" destId="{7AB037B2-DB88-4D63-BF8D-E5383167A14C}" srcOrd="7" destOrd="0" presId="urn:microsoft.com/office/officeart/2018/2/layout/IconVerticalSolidList"/>
    <dgm:cxn modelId="{A235A371-B84C-45E8-A873-AB99FA926C97}" type="presParOf" srcId="{F98EE9B6-3B7A-495C-BD8A-69C9259A88EB}" destId="{A064573F-F1B0-4D84-9241-9A55E9F41B55}" srcOrd="8" destOrd="0" presId="urn:microsoft.com/office/officeart/2018/2/layout/IconVerticalSolidList"/>
    <dgm:cxn modelId="{C57E2645-7F3F-419E-8047-8E942C30A53B}" type="presParOf" srcId="{A064573F-F1B0-4D84-9241-9A55E9F41B55}" destId="{1F1B93DE-290C-4D22-8C2A-A66FFEBF514B}" srcOrd="0" destOrd="0" presId="urn:microsoft.com/office/officeart/2018/2/layout/IconVerticalSolidList"/>
    <dgm:cxn modelId="{0D4E3D0C-D43E-44A4-8F30-FF5F945C14E2}" type="presParOf" srcId="{A064573F-F1B0-4D84-9241-9A55E9F41B55}" destId="{3E07798C-E846-4D42-B9A4-FDD3F8374B33}" srcOrd="1" destOrd="0" presId="urn:microsoft.com/office/officeart/2018/2/layout/IconVerticalSolidList"/>
    <dgm:cxn modelId="{B325E8D3-7CCE-4FFF-BD20-33B5E85E9587}" type="presParOf" srcId="{A064573F-F1B0-4D84-9241-9A55E9F41B55}" destId="{8A73E388-0BE5-4281-9C77-A8AD624A21B5}" srcOrd="2" destOrd="0" presId="urn:microsoft.com/office/officeart/2018/2/layout/IconVerticalSolidList"/>
    <dgm:cxn modelId="{EAA667B5-504C-4C0A-BF6B-72A3E24F4A0C}" type="presParOf" srcId="{A064573F-F1B0-4D84-9241-9A55E9F41B55}" destId="{E529A997-AAAC-429E-AAD5-75B63CE3A12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FFF31-AE96-45F1-8F25-22590A09DD9C}">
      <dsp:nvSpPr>
        <dsp:cNvPr id="0" name=""/>
        <dsp:cNvSpPr/>
      </dsp:nvSpPr>
      <dsp:spPr>
        <a:xfrm>
          <a:off x="0" y="3490"/>
          <a:ext cx="645194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5BC5E6-6BCC-4833-A251-B3B1263AD89B}">
      <dsp:nvSpPr>
        <dsp:cNvPr id="0" name=""/>
        <dsp:cNvSpPr/>
      </dsp:nvSpPr>
      <dsp:spPr>
        <a:xfrm>
          <a:off x="224904" y="170774"/>
          <a:ext cx="408916" cy="40891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9C7CA5F-6095-464B-B676-20E59F8D48AD}">
      <dsp:nvSpPr>
        <dsp:cNvPr id="0" name=""/>
        <dsp:cNvSpPr/>
      </dsp:nvSpPr>
      <dsp:spPr>
        <a:xfrm>
          <a:off x="858724" y="3490"/>
          <a:ext cx="559321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844550">
            <a:lnSpc>
              <a:spcPct val="90000"/>
            </a:lnSpc>
            <a:spcBef>
              <a:spcPct val="0"/>
            </a:spcBef>
            <a:spcAft>
              <a:spcPct val="35000"/>
            </a:spcAft>
            <a:buNone/>
          </a:pPr>
          <a:r>
            <a:rPr lang="en-US" sz="1900" kern="1200"/>
            <a:t>What is the cause?</a:t>
          </a:r>
        </a:p>
      </dsp:txBody>
      <dsp:txXfrm>
        <a:off x="858724" y="3490"/>
        <a:ext cx="5593218" cy="743484"/>
      </dsp:txXfrm>
    </dsp:sp>
    <dsp:sp modelId="{39E48447-7DAE-4803-A7DF-A8EAFD8CF177}">
      <dsp:nvSpPr>
        <dsp:cNvPr id="0" name=""/>
        <dsp:cNvSpPr/>
      </dsp:nvSpPr>
      <dsp:spPr>
        <a:xfrm>
          <a:off x="0" y="932845"/>
          <a:ext cx="645194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2D0FF0-EA15-4D84-9A96-568CDA109A17}">
      <dsp:nvSpPr>
        <dsp:cNvPr id="0" name=""/>
        <dsp:cNvSpPr/>
      </dsp:nvSpPr>
      <dsp:spPr>
        <a:xfrm>
          <a:off x="224904" y="1100129"/>
          <a:ext cx="408916" cy="40891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7B4519-EE54-4BA3-B2EC-8D65A9FE41F8}">
      <dsp:nvSpPr>
        <dsp:cNvPr id="0" name=""/>
        <dsp:cNvSpPr/>
      </dsp:nvSpPr>
      <dsp:spPr>
        <a:xfrm>
          <a:off x="858724" y="932845"/>
          <a:ext cx="559321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844550">
            <a:lnSpc>
              <a:spcPct val="90000"/>
            </a:lnSpc>
            <a:spcBef>
              <a:spcPct val="0"/>
            </a:spcBef>
            <a:spcAft>
              <a:spcPct val="35000"/>
            </a:spcAft>
            <a:buNone/>
          </a:pPr>
          <a:r>
            <a:rPr lang="en-US" sz="1900" kern="1200"/>
            <a:t>Meet the need if possible</a:t>
          </a:r>
        </a:p>
      </dsp:txBody>
      <dsp:txXfrm>
        <a:off x="858724" y="932845"/>
        <a:ext cx="5593218" cy="743484"/>
      </dsp:txXfrm>
    </dsp:sp>
    <dsp:sp modelId="{0017C61A-1B99-4351-AE95-F85A91A44F33}">
      <dsp:nvSpPr>
        <dsp:cNvPr id="0" name=""/>
        <dsp:cNvSpPr/>
      </dsp:nvSpPr>
      <dsp:spPr>
        <a:xfrm>
          <a:off x="0" y="1862201"/>
          <a:ext cx="645194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B078B7-0906-494B-A0B5-978749339C25}">
      <dsp:nvSpPr>
        <dsp:cNvPr id="0" name=""/>
        <dsp:cNvSpPr/>
      </dsp:nvSpPr>
      <dsp:spPr>
        <a:xfrm>
          <a:off x="224904" y="2029485"/>
          <a:ext cx="408916" cy="40891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706C5FE-DA81-49C3-8C4C-2A2290FB9370}">
      <dsp:nvSpPr>
        <dsp:cNvPr id="0" name=""/>
        <dsp:cNvSpPr/>
      </dsp:nvSpPr>
      <dsp:spPr>
        <a:xfrm>
          <a:off x="858724" y="1862201"/>
          <a:ext cx="559321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844550">
            <a:lnSpc>
              <a:spcPct val="90000"/>
            </a:lnSpc>
            <a:spcBef>
              <a:spcPct val="0"/>
            </a:spcBef>
            <a:spcAft>
              <a:spcPct val="35000"/>
            </a:spcAft>
            <a:buNone/>
          </a:pPr>
          <a:r>
            <a:rPr lang="en-US" sz="1900" kern="1200"/>
            <a:t>Provide safety for all</a:t>
          </a:r>
        </a:p>
      </dsp:txBody>
      <dsp:txXfrm>
        <a:off x="858724" y="1862201"/>
        <a:ext cx="5593218" cy="743484"/>
      </dsp:txXfrm>
    </dsp:sp>
    <dsp:sp modelId="{50CF4920-6EB3-463E-BC1C-44C613690275}">
      <dsp:nvSpPr>
        <dsp:cNvPr id="0" name=""/>
        <dsp:cNvSpPr/>
      </dsp:nvSpPr>
      <dsp:spPr>
        <a:xfrm>
          <a:off x="0" y="2791556"/>
          <a:ext cx="645194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2BD650-8721-4FD9-B76E-8DA164C7FD6A}">
      <dsp:nvSpPr>
        <dsp:cNvPr id="0" name=""/>
        <dsp:cNvSpPr/>
      </dsp:nvSpPr>
      <dsp:spPr>
        <a:xfrm>
          <a:off x="224904" y="2958840"/>
          <a:ext cx="408916" cy="40891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1A2BA8D-84DA-4801-9987-3A816C358B3F}">
      <dsp:nvSpPr>
        <dsp:cNvPr id="0" name=""/>
        <dsp:cNvSpPr/>
      </dsp:nvSpPr>
      <dsp:spPr>
        <a:xfrm>
          <a:off x="858724" y="2791556"/>
          <a:ext cx="559321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844550">
            <a:lnSpc>
              <a:spcPct val="90000"/>
            </a:lnSpc>
            <a:spcBef>
              <a:spcPct val="0"/>
            </a:spcBef>
            <a:spcAft>
              <a:spcPct val="35000"/>
            </a:spcAft>
            <a:buNone/>
          </a:pPr>
          <a:r>
            <a:rPr lang="en-US" sz="1900" kern="1200"/>
            <a:t>Create space</a:t>
          </a:r>
        </a:p>
      </dsp:txBody>
      <dsp:txXfrm>
        <a:off x="858724" y="2791556"/>
        <a:ext cx="5593218" cy="743484"/>
      </dsp:txXfrm>
    </dsp:sp>
    <dsp:sp modelId="{1F1B93DE-290C-4D22-8C2A-A66FFEBF514B}">
      <dsp:nvSpPr>
        <dsp:cNvPr id="0" name=""/>
        <dsp:cNvSpPr/>
      </dsp:nvSpPr>
      <dsp:spPr>
        <a:xfrm>
          <a:off x="0" y="3720912"/>
          <a:ext cx="645194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07798C-E846-4D42-B9A4-FDD3F8374B33}">
      <dsp:nvSpPr>
        <dsp:cNvPr id="0" name=""/>
        <dsp:cNvSpPr/>
      </dsp:nvSpPr>
      <dsp:spPr>
        <a:xfrm>
          <a:off x="224904" y="3888196"/>
          <a:ext cx="408916" cy="40891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529A997-AAAC-429E-AAD5-75B63CE3A124}">
      <dsp:nvSpPr>
        <dsp:cNvPr id="0" name=""/>
        <dsp:cNvSpPr/>
      </dsp:nvSpPr>
      <dsp:spPr>
        <a:xfrm>
          <a:off x="858724" y="3720912"/>
          <a:ext cx="559321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844550">
            <a:lnSpc>
              <a:spcPct val="90000"/>
            </a:lnSpc>
            <a:spcBef>
              <a:spcPct val="0"/>
            </a:spcBef>
            <a:spcAft>
              <a:spcPct val="35000"/>
            </a:spcAft>
            <a:buNone/>
          </a:pPr>
          <a:r>
            <a:rPr lang="en-US" sz="1900" kern="1200"/>
            <a:t>Restore calm</a:t>
          </a:r>
        </a:p>
      </dsp:txBody>
      <dsp:txXfrm>
        <a:off x="858724" y="3720912"/>
        <a:ext cx="5593218" cy="74348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30C2945-5AA7-461E-B308-41C0F69D149C}" type="datetimeFigureOut">
              <a:rPr lang="en-US" smtClean="0"/>
              <a:t>3/10/2025</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D4E861-F5DA-402B-9629-8531F5A87214}"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625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0C2945-5AA7-461E-B308-41C0F69D149C}"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4E861-F5DA-402B-9629-8531F5A87214}" type="slidenum">
              <a:rPr lang="en-US" smtClean="0"/>
              <a:t>‹#›</a:t>
            </a:fld>
            <a:endParaRPr lang="en-US"/>
          </a:p>
        </p:txBody>
      </p:sp>
    </p:spTree>
    <p:extLst>
      <p:ext uri="{BB962C8B-B14F-4D97-AF65-F5344CB8AC3E}">
        <p14:creationId xmlns:p14="http://schemas.microsoft.com/office/powerpoint/2010/main" val="1453715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0C2945-5AA7-461E-B308-41C0F69D149C}"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4E861-F5DA-402B-9629-8531F5A87214}" type="slidenum">
              <a:rPr lang="en-US" smtClean="0"/>
              <a:t>‹#›</a:t>
            </a:fld>
            <a:endParaRPr lang="en-US"/>
          </a:p>
        </p:txBody>
      </p:sp>
    </p:spTree>
    <p:extLst>
      <p:ext uri="{BB962C8B-B14F-4D97-AF65-F5344CB8AC3E}">
        <p14:creationId xmlns:p14="http://schemas.microsoft.com/office/powerpoint/2010/main" val="2187054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0C2945-5AA7-461E-B308-41C0F69D149C}"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4E861-F5DA-402B-9629-8531F5A87214}" type="slidenum">
              <a:rPr lang="en-US" smtClean="0"/>
              <a:t>‹#›</a:t>
            </a:fld>
            <a:endParaRPr lang="en-US"/>
          </a:p>
        </p:txBody>
      </p:sp>
    </p:spTree>
    <p:extLst>
      <p:ext uri="{BB962C8B-B14F-4D97-AF65-F5344CB8AC3E}">
        <p14:creationId xmlns:p14="http://schemas.microsoft.com/office/powerpoint/2010/main" val="4028665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0C2945-5AA7-461E-B308-41C0F69D149C}"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4E861-F5DA-402B-9629-8531F5A87214}"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2323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0C2945-5AA7-461E-B308-41C0F69D149C}"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D4E861-F5DA-402B-9629-8531F5A87214}" type="slidenum">
              <a:rPr lang="en-US" smtClean="0"/>
              <a:t>‹#›</a:t>
            </a:fld>
            <a:endParaRPr lang="en-US"/>
          </a:p>
        </p:txBody>
      </p:sp>
    </p:spTree>
    <p:extLst>
      <p:ext uri="{BB962C8B-B14F-4D97-AF65-F5344CB8AC3E}">
        <p14:creationId xmlns:p14="http://schemas.microsoft.com/office/powerpoint/2010/main" val="82265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0C2945-5AA7-461E-B308-41C0F69D149C}" type="datetimeFigureOut">
              <a:rPr lang="en-US" smtClean="0"/>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D4E861-F5DA-402B-9629-8531F5A87214}" type="slidenum">
              <a:rPr lang="en-US" smtClean="0"/>
              <a:t>‹#›</a:t>
            </a:fld>
            <a:endParaRPr lang="en-US"/>
          </a:p>
        </p:txBody>
      </p:sp>
    </p:spTree>
    <p:extLst>
      <p:ext uri="{BB962C8B-B14F-4D97-AF65-F5344CB8AC3E}">
        <p14:creationId xmlns:p14="http://schemas.microsoft.com/office/powerpoint/2010/main" val="218530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0C2945-5AA7-461E-B308-41C0F69D149C}" type="datetimeFigureOut">
              <a:rPr lang="en-US" smtClean="0"/>
              <a:t>3/10/2025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D4E861-F5DA-402B-9629-8531F5A87214}" type="slidenum">
              <a:rPr lang="en-US" smtClean="0"/>
              <a:t>‹#›</a:t>
            </a:fld>
            <a:endParaRPr lang="en-US"/>
          </a:p>
        </p:txBody>
      </p:sp>
    </p:spTree>
    <p:extLst>
      <p:ext uri="{BB962C8B-B14F-4D97-AF65-F5344CB8AC3E}">
        <p14:creationId xmlns:p14="http://schemas.microsoft.com/office/powerpoint/2010/main" val="280305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0C2945-5AA7-461E-B308-41C0F69D149C}"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D4E861-F5DA-402B-9629-8531F5A87214}" type="slidenum">
              <a:rPr lang="en-US" smtClean="0"/>
              <a:t>‹#›</a:t>
            </a:fld>
            <a:endParaRPr lang="en-US"/>
          </a:p>
        </p:txBody>
      </p:sp>
    </p:spTree>
    <p:extLst>
      <p:ext uri="{BB962C8B-B14F-4D97-AF65-F5344CB8AC3E}">
        <p14:creationId xmlns:p14="http://schemas.microsoft.com/office/powerpoint/2010/main" val="3404136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0C2945-5AA7-461E-B308-41C0F69D149C}"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D4E861-F5DA-402B-9629-8531F5A87214}" type="slidenum">
              <a:rPr lang="en-US" smtClean="0"/>
              <a:t>‹#›</a:t>
            </a:fld>
            <a:endParaRPr lang="en-US"/>
          </a:p>
        </p:txBody>
      </p:sp>
    </p:spTree>
    <p:extLst>
      <p:ext uri="{BB962C8B-B14F-4D97-AF65-F5344CB8AC3E}">
        <p14:creationId xmlns:p14="http://schemas.microsoft.com/office/powerpoint/2010/main" val="364452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0C2945-5AA7-461E-B308-41C0F69D149C}"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D4E861-F5DA-402B-9629-8531F5A87214}" type="slidenum">
              <a:rPr lang="en-US" smtClean="0"/>
              <a:t>‹#›</a:t>
            </a:fld>
            <a:endParaRPr lang="en-US"/>
          </a:p>
        </p:txBody>
      </p:sp>
    </p:spTree>
    <p:extLst>
      <p:ext uri="{BB962C8B-B14F-4D97-AF65-F5344CB8AC3E}">
        <p14:creationId xmlns:p14="http://schemas.microsoft.com/office/powerpoint/2010/main" val="41507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630C2945-5AA7-461E-B308-41C0F69D149C}" type="datetimeFigureOut">
              <a:rPr lang="en-US" smtClean="0"/>
              <a:t>3/10/2025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FD4E861-F5DA-402B-9629-8531F5A87214}" type="slidenum">
              <a:rPr lang="en-US" smtClean="0"/>
              <a:t>‹#›</a:t>
            </a:fld>
            <a:endParaRPr lang="en-US"/>
          </a:p>
        </p:txBody>
      </p:sp>
    </p:spTree>
    <p:extLst>
      <p:ext uri="{BB962C8B-B14F-4D97-AF65-F5344CB8AC3E}">
        <p14:creationId xmlns:p14="http://schemas.microsoft.com/office/powerpoint/2010/main" val="401448451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E2176-02FC-C608-211D-523EE39C314E}"/>
              </a:ext>
            </a:extLst>
          </p:cNvPr>
          <p:cNvSpPr>
            <a:spLocks noGrp="1"/>
          </p:cNvSpPr>
          <p:nvPr>
            <p:ph type="ctrTitle"/>
          </p:nvPr>
        </p:nvSpPr>
        <p:spPr>
          <a:xfrm>
            <a:off x="1109980" y="831244"/>
            <a:ext cx="9966960" cy="2926080"/>
          </a:xfrm>
        </p:spPr>
        <p:txBody>
          <a:bodyPr>
            <a:normAutofit/>
          </a:bodyPr>
          <a:lstStyle/>
          <a:p>
            <a:r>
              <a:rPr lang="en-US" sz="5400" dirty="0"/>
              <a:t>Altered Responses and Gentle Persuasive Approaches (GPA)</a:t>
            </a:r>
          </a:p>
        </p:txBody>
      </p:sp>
      <p:sp>
        <p:nvSpPr>
          <p:cNvPr id="3" name="Subtitle 2">
            <a:extLst>
              <a:ext uri="{FF2B5EF4-FFF2-40B4-BE49-F238E27FC236}">
                <a16:creationId xmlns:a16="http://schemas.microsoft.com/office/drawing/2014/main" id="{61A87712-8C32-4CAE-4474-25818F00A9CF}"/>
              </a:ext>
            </a:extLst>
          </p:cNvPr>
          <p:cNvSpPr>
            <a:spLocks noGrp="1"/>
          </p:cNvSpPr>
          <p:nvPr>
            <p:ph type="subTitle" idx="1"/>
          </p:nvPr>
        </p:nvSpPr>
        <p:spPr>
          <a:xfrm>
            <a:off x="1709530" y="4048041"/>
            <a:ext cx="8767860" cy="1388165"/>
          </a:xfrm>
        </p:spPr>
        <p:txBody>
          <a:bodyPr>
            <a:normAutofit fontScale="85000" lnSpcReduction="20000"/>
          </a:bodyPr>
          <a:lstStyle/>
          <a:p>
            <a:r>
              <a:rPr lang="en-US" sz="3200" dirty="0"/>
              <a:t>Deb Schick RN, MSN</a:t>
            </a:r>
          </a:p>
          <a:p>
            <a:r>
              <a:rPr lang="en-US" sz="3200" dirty="0" err="1"/>
              <a:t>BetterLTC</a:t>
            </a:r>
            <a:r>
              <a:rPr lang="en-US" sz="3200" dirty="0"/>
              <a:t> Interactive Lecture Series</a:t>
            </a:r>
          </a:p>
          <a:p>
            <a:r>
              <a:rPr lang="en-US" sz="3200" dirty="0"/>
              <a:t>March 10, 2025 </a:t>
            </a:r>
          </a:p>
        </p:txBody>
      </p:sp>
    </p:spTree>
    <p:extLst>
      <p:ext uri="{BB962C8B-B14F-4D97-AF65-F5344CB8AC3E}">
        <p14:creationId xmlns:p14="http://schemas.microsoft.com/office/powerpoint/2010/main" val="1955223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a:t>CHOICES</a:t>
            </a:r>
            <a:endParaRPr lang="en-US" sz="5400" b="1" dirty="0"/>
          </a:p>
        </p:txBody>
      </p:sp>
      <p:sp>
        <p:nvSpPr>
          <p:cNvPr id="3" name="Content Placeholder 2"/>
          <p:cNvSpPr>
            <a:spLocks noGrp="1"/>
          </p:cNvSpPr>
          <p:nvPr>
            <p:ph idx="1"/>
          </p:nvPr>
        </p:nvSpPr>
        <p:spPr>
          <a:xfrm>
            <a:off x="2537131" y="2133600"/>
            <a:ext cx="7704667" cy="3332816"/>
          </a:xfrm>
        </p:spPr>
        <p:txBody>
          <a:bodyPr>
            <a:normAutofit/>
          </a:bodyPr>
          <a:lstStyle/>
          <a:p>
            <a:pPr marL="114300" indent="0" algn="ctr">
              <a:buNone/>
            </a:pPr>
            <a:r>
              <a:rPr lang="en-US" sz="3200"/>
              <a:t>How we offer choices is key to success</a:t>
            </a:r>
          </a:p>
          <a:p>
            <a:pPr marL="114300" indent="0" algn="ctr">
              <a:buNone/>
            </a:pPr>
            <a:endParaRPr lang="en-US" sz="3200"/>
          </a:p>
          <a:p>
            <a:pPr marL="114300" indent="0" algn="ctr">
              <a:buNone/>
            </a:pPr>
            <a:r>
              <a:rPr lang="en-US" sz="3200" i="1"/>
              <a:t>“Today is it going to be…?”</a:t>
            </a:r>
            <a:endParaRPr lang="en-US" sz="3200" i="1" dirty="0"/>
          </a:p>
        </p:txBody>
      </p:sp>
    </p:spTree>
    <p:extLst>
      <p:ext uri="{BB962C8B-B14F-4D97-AF65-F5344CB8AC3E}">
        <p14:creationId xmlns:p14="http://schemas.microsoft.com/office/powerpoint/2010/main" val="1195712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78A52D-2496-4956-A9A4-EA5C38B2F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9809C8E2-EF9B-4E0B-A17E-836DE0508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8533" cy="1886373"/>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143000" y="609600"/>
            <a:ext cx="9875520" cy="1356360"/>
          </a:xfrm>
        </p:spPr>
        <p:txBody>
          <a:bodyPr>
            <a:normAutofit/>
          </a:bodyPr>
          <a:lstStyle/>
          <a:p>
            <a:r>
              <a:rPr lang="en-US" b="1">
                <a:solidFill>
                  <a:srgbClr val="FFFFFF"/>
                </a:solidFill>
              </a:rPr>
              <a:t>Basic Approaches</a:t>
            </a:r>
          </a:p>
        </p:txBody>
      </p:sp>
      <p:sp useBgFill="1">
        <p:nvSpPr>
          <p:cNvPr id="12" name="Rectangle 11">
            <a:extLst>
              <a:ext uri="{FF2B5EF4-FFF2-40B4-BE49-F238E27FC236}">
                <a16:creationId xmlns:a16="http://schemas.microsoft.com/office/drawing/2014/main" id="{61EB557E-621E-4254-B750-85274C5F4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29841"/>
            <a:ext cx="12192000" cy="43281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94080" y="2852530"/>
            <a:ext cx="10353040" cy="3761630"/>
          </a:xfrm>
        </p:spPr>
        <p:txBody>
          <a:bodyPr>
            <a:normAutofit/>
          </a:bodyPr>
          <a:lstStyle/>
          <a:p>
            <a:r>
              <a:rPr lang="en-US" sz="2400" dirty="0">
                <a:solidFill>
                  <a:schemeClr val="tx1"/>
                </a:solidFill>
              </a:rPr>
              <a:t>At the door – knock, identify, ask permission to enter</a:t>
            </a:r>
          </a:p>
          <a:p>
            <a:r>
              <a:rPr lang="en-US" sz="2400" dirty="0">
                <a:solidFill>
                  <a:schemeClr val="tx1"/>
                </a:solidFill>
              </a:rPr>
              <a:t>Re-introduce yourself</a:t>
            </a:r>
          </a:p>
          <a:p>
            <a:r>
              <a:rPr lang="en-US" sz="2400" dirty="0">
                <a:solidFill>
                  <a:schemeClr val="tx1"/>
                </a:solidFill>
              </a:rPr>
              <a:t>Sit down – face to face, eye level</a:t>
            </a:r>
          </a:p>
          <a:p>
            <a:r>
              <a:rPr lang="en-US" sz="2400" dirty="0">
                <a:solidFill>
                  <a:schemeClr val="tx1"/>
                </a:solidFill>
              </a:rPr>
              <a:t>Create the ‘eye of the hurricane’ – goal is success!</a:t>
            </a:r>
          </a:p>
          <a:p>
            <a:r>
              <a:rPr lang="en-US" sz="2400" dirty="0">
                <a:solidFill>
                  <a:schemeClr val="tx1"/>
                </a:solidFill>
              </a:rPr>
              <a:t>Optimize hearing and vision</a:t>
            </a:r>
          </a:p>
          <a:p>
            <a:r>
              <a:rPr lang="en-US" sz="2400" dirty="0">
                <a:solidFill>
                  <a:schemeClr val="tx1"/>
                </a:solidFill>
              </a:rPr>
              <a:t>Be present</a:t>
            </a:r>
          </a:p>
        </p:txBody>
      </p:sp>
    </p:spTree>
    <p:extLst>
      <p:ext uri="{BB962C8B-B14F-4D97-AF65-F5344CB8AC3E}">
        <p14:creationId xmlns:p14="http://schemas.microsoft.com/office/powerpoint/2010/main" val="261012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78A52D-2496-4956-A9A4-EA5C38B2F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9809C8E2-EF9B-4E0B-A17E-836DE0508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8533" cy="1886373"/>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143000" y="609600"/>
            <a:ext cx="9875520" cy="1356360"/>
          </a:xfrm>
        </p:spPr>
        <p:txBody>
          <a:bodyPr>
            <a:normAutofit/>
          </a:bodyPr>
          <a:lstStyle/>
          <a:p>
            <a:r>
              <a:rPr lang="en-US" b="1" dirty="0">
                <a:solidFill>
                  <a:srgbClr val="FFFFFF"/>
                </a:solidFill>
              </a:rPr>
              <a:t>Basic Approaches (continued)</a:t>
            </a:r>
          </a:p>
        </p:txBody>
      </p:sp>
      <p:sp useBgFill="1">
        <p:nvSpPr>
          <p:cNvPr id="12" name="Rectangle 11">
            <a:extLst>
              <a:ext uri="{FF2B5EF4-FFF2-40B4-BE49-F238E27FC236}">
                <a16:creationId xmlns:a16="http://schemas.microsoft.com/office/drawing/2014/main" id="{61EB557E-621E-4254-B750-85274C5F4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29841"/>
            <a:ext cx="12192000" cy="43281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3000" y="2852530"/>
            <a:ext cx="9872871" cy="3243469"/>
          </a:xfrm>
        </p:spPr>
        <p:txBody>
          <a:bodyPr>
            <a:normAutofit/>
          </a:bodyPr>
          <a:lstStyle/>
          <a:p>
            <a:r>
              <a:rPr lang="en-US" sz="2400" dirty="0">
                <a:solidFill>
                  <a:schemeClr val="tx1"/>
                </a:solidFill>
              </a:rPr>
              <a:t>Speak slowly and clearly (not loudly)</a:t>
            </a:r>
          </a:p>
          <a:p>
            <a:r>
              <a:rPr lang="en-US" sz="2400" dirty="0">
                <a:solidFill>
                  <a:schemeClr val="tx1"/>
                </a:solidFill>
              </a:rPr>
              <a:t>Allow time for processing and response</a:t>
            </a:r>
          </a:p>
          <a:p>
            <a:r>
              <a:rPr lang="en-US" sz="2400" dirty="0">
                <a:solidFill>
                  <a:schemeClr val="tx1"/>
                </a:solidFill>
              </a:rPr>
              <a:t>Remember eye contact, facial expression, non-verbal cues</a:t>
            </a:r>
          </a:p>
          <a:p>
            <a:r>
              <a:rPr lang="en-US" sz="2400" dirty="0">
                <a:solidFill>
                  <a:schemeClr val="tx1"/>
                </a:solidFill>
              </a:rPr>
              <a:t>Project calm, kindness, empathy</a:t>
            </a:r>
          </a:p>
          <a:p>
            <a:r>
              <a:rPr lang="en-US" sz="2400" dirty="0">
                <a:solidFill>
                  <a:schemeClr val="tx1"/>
                </a:solidFill>
              </a:rPr>
              <a:t>Use appropriate touch</a:t>
            </a:r>
          </a:p>
          <a:p>
            <a:r>
              <a:rPr lang="en-US" sz="2400" dirty="0">
                <a:solidFill>
                  <a:schemeClr val="tx1"/>
                </a:solidFill>
              </a:rPr>
              <a:t>Actively listen</a:t>
            </a:r>
          </a:p>
        </p:txBody>
      </p:sp>
    </p:spTree>
    <p:extLst>
      <p:ext uri="{BB962C8B-B14F-4D97-AF65-F5344CB8AC3E}">
        <p14:creationId xmlns:p14="http://schemas.microsoft.com/office/powerpoint/2010/main" val="239992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55058"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441009" y="873457"/>
            <a:ext cx="3273042" cy="5222543"/>
          </a:xfrm>
        </p:spPr>
        <p:txBody>
          <a:bodyPr>
            <a:normAutofit/>
          </a:bodyPr>
          <a:lstStyle/>
          <a:p>
            <a:r>
              <a:rPr lang="en-US" sz="2800" b="1" dirty="0">
                <a:solidFill>
                  <a:srgbClr val="FFFFFF"/>
                </a:solidFill>
              </a:rPr>
              <a:t>Success with Personal Care</a:t>
            </a:r>
          </a:p>
        </p:txBody>
      </p:sp>
      <p:sp>
        <p:nvSpPr>
          <p:cNvPr id="3" name="Content Placeholder 2"/>
          <p:cNvSpPr>
            <a:spLocks noGrp="1"/>
          </p:cNvSpPr>
          <p:nvPr>
            <p:ph idx="1"/>
          </p:nvPr>
        </p:nvSpPr>
        <p:spPr>
          <a:xfrm>
            <a:off x="4409440" y="223520"/>
            <a:ext cx="7203440" cy="6634479"/>
          </a:xfrm>
        </p:spPr>
        <p:txBody>
          <a:bodyPr anchor="ctr">
            <a:normAutofit/>
          </a:bodyPr>
          <a:lstStyle/>
          <a:p>
            <a:r>
              <a:rPr lang="en-US" sz="2800" dirty="0">
                <a:solidFill>
                  <a:schemeClr val="tx1"/>
                </a:solidFill>
              </a:rPr>
              <a:t>Whisper zone</a:t>
            </a:r>
          </a:p>
          <a:p>
            <a:r>
              <a:rPr lang="en-US" sz="2800" dirty="0">
                <a:solidFill>
                  <a:schemeClr val="tx1"/>
                </a:solidFill>
              </a:rPr>
              <a:t>Find the best time(s)</a:t>
            </a:r>
          </a:p>
          <a:p>
            <a:r>
              <a:rPr lang="en-US" sz="2800" dirty="0">
                <a:solidFill>
                  <a:schemeClr val="tx1"/>
                </a:solidFill>
              </a:rPr>
              <a:t>Re-introduce yourself.  Don’t ask ‘Do you remember me?’</a:t>
            </a:r>
          </a:p>
          <a:p>
            <a:r>
              <a:rPr lang="en-US" sz="2800" dirty="0">
                <a:solidFill>
                  <a:schemeClr val="tx1"/>
                </a:solidFill>
              </a:rPr>
              <a:t>Maximize autonomy and choice</a:t>
            </a:r>
          </a:p>
          <a:p>
            <a:r>
              <a:rPr lang="en-US" sz="2800" dirty="0">
                <a:solidFill>
                  <a:schemeClr val="tx1"/>
                </a:solidFill>
              </a:rPr>
              <a:t>Break things down into ‘bite-sized’ chunks</a:t>
            </a:r>
          </a:p>
          <a:p>
            <a:r>
              <a:rPr lang="en-US" sz="2800" dirty="0">
                <a:solidFill>
                  <a:schemeClr val="tx1"/>
                </a:solidFill>
              </a:rPr>
              <a:t>Treat everything they view as their personal possessions respectfully</a:t>
            </a:r>
          </a:p>
          <a:p>
            <a:r>
              <a:rPr lang="en-US" sz="2800" dirty="0">
                <a:solidFill>
                  <a:schemeClr val="tx1"/>
                </a:solidFill>
              </a:rPr>
              <a:t>Renegotiate rapport as often as is needed.</a:t>
            </a:r>
          </a:p>
          <a:p>
            <a:r>
              <a:rPr lang="en-US" sz="2800" b="1" dirty="0">
                <a:solidFill>
                  <a:schemeClr val="tx1"/>
                </a:solidFill>
              </a:rPr>
              <a:t>STOP AND GO</a:t>
            </a:r>
            <a:r>
              <a:rPr lang="en-US" sz="2800" dirty="0">
                <a:solidFill>
                  <a:schemeClr val="tx1"/>
                </a:solidFill>
              </a:rPr>
              <a:t> – GPA.  Never, Never force care.</a:t>
            </a:r>
          </a:p>
        </p:txBody>
      </p:sp>
    </p:spTree>
    <p:extLst>
      <p:ext uri="{BB962C8B-B14F-4D97-AF65-F5344CB8AC3E}">
        <p14:creationId xmlns:p14="http://schemas.microsoft.com/office/powerpoint/2010/main" val="348441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9271C28-7496-4447-8541-7B39F5E94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6106704" y="609600"/>
            <a:ext cx="5364444" cy="1356360"/>
          </a:xfrm>
        </p:spPr>
        <p:txBody>
          <a:bodyPr>
            <a:normAutofit/>
          </a:bodyPr>
          <a:lstStyle/>
          <a:p>
            <a:r>
              <a:rPr lang="en-US" b="1"/>
              <a:t>Validation Therapy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7704" y="857675"/>
            <a:ext cx="4042435" cy="5140669"/>
          </a:xfrm>
          <a:prstGeom prst="rect">
            <a:avLst/>
          </a:prstGeom>
        </p:spPr>
      </p:pic>
      <p:sp>
        <p:nvSpPr>
          <p:cNvPr id="3" name="Content Placeholder 2"/>
          <p:cNvSpPr>
            <a:spLocks noGrp="1"/>
          </p:cNvSpPr>
          <p:nvPr>
            <p:ph idx="1"/>
          </p:nvPr>
        </p:nvSpPr>
        <p:spPr>
          <a:xfrm>
            <a:off x="6106703" y="2057400"/>
            <a:ext cx="5364444" cy="4038600"/>
          </a:xfrm>
        </p:spPr>
        <p:txBody>
          <a:bodyPr>
            <a:normAutofit/>
          </a:bodyPr>
          <a:lstStyle/>
          <a:p>
            <a:pPr marL="114300" indent="0">
              <a:buNone/>
            </a:pPr>
            <a:r>
              <a:rPr lang="en-US" dirty="0"/>
              <a:t>“The process of communicating with someone who has dementia by validating and respecting their feelings in whatever time or place is real to them, even though this may not correspond with our ‘here and now’ reality.”  </a:t>
            </a:r>
            <a:r>
              <a:rPr lang="en-US" i="1" dirty="0"/>
              <a:t>-Naomi Feil</a:t>
            </a:r>
            <a:endParaRPr lang="en-US" dirty="0"/>
          </a:p>
          <a:p>
            <a:pPr marL="114300" indent="0">
              <a:buNone/>
            </a:pPr>
            <a:endParaRPr lang="en-US" dirty="0"/>
          </a:p>
        </p:txBody>
      </p:sp>
    </p:spTree>
    <p:extLst>
      <p:ext uri="{BB962C8B-B14F-4D97-AF65-F5344CB8AC3E}">
        <p14:creationId xmlns:p14="http://schemas.microsoft.com/office/powerpoint/2010/main" val="735878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55058"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441009" y="873457"/>
            <a:ext cx="3273042" cy="5222543"/>
          </a:xfrm>
        </p:spPr>
        <p:txBody>
          <a:bodyPr>
            <a:normAutofit/>
          </a:bodyPr>
          <a:lstStyle/>
          <a:p>
            <a:r>
              <a:rPr lang="en-US" sz="3200" b="1" dirty="0">
                <a:solidFill>
                  <a:srgbClr val="FFFFFF"/>
                </a:solidFill>
              </a:rPr>
              <a:t>Social Inhibitions</a:t>
            </a:r>
          </a:p>
        </p:txBody>
      </p:sp>
      <p:sp>
        <p:nvSpPr>
          <p:cNvPr id="3" name="Content Placeholder 2"/>
          <p:cNvSpPr>
            <a:spLocks noGrp="1"/>
          </p:cNvSpPr>
          <p:nvPr>
            <p:ph idx="1"/>
          </p:nvPr>
        </p:nvSpPr>
        <p:spPr>
          <a:xfrm>
            <a:off x="4995081" y="873457"/>
            <a:ext cx="6020790" cy="5222543"/>
          </a:xfrm>
        </p:spPr>
        <p:txBody>
          <a:bodyPr anchor="ctr">
            <a:normAutofit/>
          </a:bodyPr>
          <a:lstStyle/>
          <a:p>
            <a:pPr marL="114300" indent="0">
              <a:buNone/>
            </a:pPr>
            <a:r>
              <a:rPr lang="en-US" sz="2800" dirty="0">
                <a:solidFill>
                  <a:schemeClr val="tx1"/>
                </a:solidFill>
              </a:rPr>
              <a:t>While intact we risk being</a:t>
            </a:r>
          </a:p>
          <a:p>
            <a:r>
              <a:rPr lang="en-US" sz="2800" dirty="0">
                <a:solidFill>
                  <a:schemeClr val="tx1"/>
                </a:solidFill>
              </a:rPr>
              <a:t>Demeaning</a:t>
            </a:r>
          </a:p>
          <a:p>
            <a:r>
              <a:rPr lang="en-US" sz="2800" dirty="0">
                <a:solidFill>
                  <a:schemeClr val="tx1"/>
                </a:solidFill>
              </a:rPr>
              <a:t>Patronizing</a:t>
            </a:r>
          </a:p>
          <a:p>
            <a:r>
              <a:rPr lang="en-US" sz="2800" dirty="0">
                <a:solidFill>
                  <a:schemeClr val="tx1"/>
                </a:solidFill>
              </a:rPr>
              <a:t>Child like</a:t>
            </a:r>
          </a:p>
        </p:txBody>
      </p:sp>
    </p:spTree>
    <p:extLst>
      <p:ext uri="{BB962C8B-B14F-4D97-AF65-F5344CB8AC3E}">
        <p14:creationId xmlns:p14="http://schemas.microsoft.com/office/powerpoint/2010/main" val="1321503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When social inhibitions lift, it no longer works to push buttons of:</a:t>
            </a:r>
          </a:p>
        </p:txBody>
      </p:sp>
      <p:sp>
        <p:nvSpPr>
          <p:cNvPr id="3" name="Content Placeholder 2"/>
          <p:cNvSpPr>
            <a:spLocks noGrp="1"/>
          </p:cNvSpPr>
          <p:nvPr>
            <p:ph idx="1"/>
          </p:nvPr>
        </p:nvSpPr>
        <p:spPr/>
        <p:txBody>
          <a:bodyPr>
            <a:normAutofit lnSpcReduction="10000"/>
          </a:bodyPr>
          <a:lstStyle/>
          <a:p>
            <a:r>
              <a:rPr lang="en-US" sz="3200" dirty="0"/>
              <a:t>Feeling bad</a:t>
            </a:r>
          </a:p>
          <a:p>
            <a:r>
              <a:rPr lang="en-US" sz="3200" dirty="0"/>
              <a:t>Embarrassment</a:t>
            </a:r>
          </a:p>
          <a:p>
            <a:r>
              <a:rPr lang="en-US" sz="3200" dirty="0"/>
              <a:t>Shame</a:t>
            </a:r>
          </a:p>
          <a:p>
            <a:r>
              <a:rPr lang="en-US" sz="3200" dirty="0"/>
              <a:t>Guilt</a:t>
            </a:r>
          </a:p>
          <a:p>
            <a:pPr marL="114300" indent="0">
              <a:buNone/>
            </a:pPr>
            <a:endParaRPr lang="en-US" sz="3200" dirty="0"/>
          </a:p>
          <a:p>
            <a:pPr marL="114300" indent="0" algn="ctr">
              <a:buNone/>
            </a:pPr>
            <a:r>
              <a:rPr lang="en-US" sz="3200" i="1" dirty="0"/>
              <a:t>The answer is unconditional positive regard.</a:t>
            </a:r>
          </a:p>
          <a:p>
            <a:pPr marL="114300" indent="0" algn="ctr">
              <a:buNone/>
            </a:pPr>
            <a:r>
              <a:rPr lang="en-US" sz="3200" i="1" dirty="0"/>
              <a:t>Nothing can work without love!</a:t>
            </a:r>
          </a:p>
          <a:p>
            <a:endParaRPr lang="en-US" dirty="0"/>
          </a:p>
          <a:p>
            <a:pPr marL="114300" indent="0">
              <a:buNone/>
            </a:pPr>
            <a:endParaRPr lang="en-US" dirty="0"/>
          </a:p>
        </p:txBody>
      </p:sp>
    </p:spTree>
    <p:extLst>
      <p:ext uri="{BB962C8B-B14F-4D97-AF65-F5344CB8AC3E}">
        <p14:creationId xmlns:p14="http://schemas.microsoft.com/office/powerpoint/2010/main" val="4203709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t>Distress</a:t>
            </a:r>
          </a:p>
        </p:txBody>
      </p:sp>
      <p:sp>
        <p:nvSpPr>
          <p:cNvPr id="3" name="Content Placeholder 2"/>
          <p:cNvSpPr>
            <a:spLocks noGrp="1"/>
          </p:cNvSpPr>
          <p:nvPr>
            <p:ph idx="1"/>
          </p:nvPr>
        </p:nvSpPr>
        <p:spPr>
          <a:xfrm>
            <a:off x="2506134" y="2209800"/>
            <a:ext cx="7704667" cy="3332816"/>
          </a:xfrm>
        </p:spPr>
        <p:txBody>
          <a:bodyPr>
            <a:normAutofit/>
          </a:bodyPr>
          <a:lstStyle/>
          <a:p>
            <a:pPr marL="114300" indent="0" algn="ctr">
              <a:buNone/>
            </a:pPr>
            <a:endParaRPr lang="en-US" dirty="0"/>
          </a:p>
          <a:p>
            <a:pPr marL="114300" indent="0" algn="ctr">
              <a:buNone/>
            </a:pPr>
            <a:endParaRPr lang="en-US" dirty="0"/>
          </a:p>
          <a:p>
            <a:pPr marL="114300" indent="0" algn="ctr">
              <a:buNone/>
            </a:pPr>
            <a:r>
              <a:rPr lang="en-US" sz="4000" b="1" dirty="0"/>
              <a:t>Is it an unmet need?</a:t>
            </a:r>
          </a:p>
          <a:p>
            <a:pPr marL="114300" indent="0" algn="ctr">
              <a:buNone/>
            </a:pPr>
            <a:endParaRPr lang="en-US" dirty="0"/>
          </a:p>
          <a:p>
            <a:pPr marL="114300" indent="0" algn="ctr">
              <a:buNone/>
            </a:pPr>
            <a:r>
              <a:rPr lang="en-US" sz="3200" dirty="0"/>
              <a:t>An altered response is an attempt to communicate an unmet need.</a:t>
            </a:r>
          </a:p>
        </p:txBody>
      </p:sp>
    </p:spTree>
    <p:extLst>
      <p:ext uri="{BB962C8B-B14F-4D97-AF65-F5344CB8AC3E}">
        <p14:creationId xmlns:p14="http://schemas.microsoft.com/office/powerpoint/2010/main" val="1713751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134" y="152400"/>
            <a:ext cx="7704667" cy="1981200"/>
          </a:xfrm>
        </p:spPr>
        <p:txBody>
          <a:bodyPr/>
          <a:lstStyle/>
          <a:p>
            <a:r>
              <a:rPr lang="en-US" b="1" dirty="0"/>
              <a:t>Approach to Distress</a:t>
            </a:r>
          </a:p>
        </p:txBody>
      </p:sp>
      <p:sp>
        <p:nvSpPr>
          <p:cNvPr id="3" name="Content Placeholder 2"/>
          <p:cNvSpPr>
            <a:spLocks noGrp="1"/>
          </p:cNvSpPr>
          <p:nvPr>
            <p:ph idx="1"/>
          </p:nvPr>
        </p:nvSpPr>
        <p:spPr>
          <a:xfrm>
            <a:off x="2506134" y="1905000"/>
            <a:ext cx="7704667" cy="3332816"/>
          </a:xfrm>
        </p:spPr>
        <p:txBody>
          <a:bodyPr>
            <a:normAutofit lnSpcReduction="10000"/>
          </a:bodyPr>
          <a:lstStyle/>
          <a:p>
            <a:r>
              <a:rPr lang="en-US" sz="3200" dirty="0"/>
              <a:t>Consider distress to be legitimate</a:t>
            </a:r>
          </a:p>
          <a:p>
            <a:r>
              <a:rPr lang="en-US" sz="3200" dirty="0"/>
              <a:t>Approach alone, calm, centered</a:t>
            </a:r>
          </a:p>
          <a:p>
            <a:r>
              <a:rPr lang="en-US" sz="3200" dirty="0"/>
              <a:t>Be authentic and compassionate – voice, face, body language </a:t>
            </a:r>
          </a:p>
          <a:p>
            <a:r>
              <a:rPr lang="en-US" sz="3200" dirty="0"/>
              <a:t>Words won’t be heard till you connect</a:t>
            </a:r>
          </a:p>
          <a:p>
            <a:r>
              <a:rPr lang="en-US" sz="3200" dirty="0"/>
              <a:t>Begin by </a:t>
            </a:r>
            <a:r>
              <a:rPr lang="en-US" sz="3200" b="1" dirty="0"/>
              <a:t>validating</a:t>
            </a:r>
            <a:r>
              <a:rPr lang="en-US" sz="3200" dirty="0"/>
              <a:t> emotion</a:t>
            </a:r>
          </a:p>
        </p:txBody>
      </p:sp>
    </p:spTree>
    <p:extLst>
      <p:ext uri="{BB962C8B-B14F-4D97-AF65-F5344CB8AC3E}">
        <p14:creationId xmlns:p14="http://schemas.microsoft.com/office/powerpoint/2010/main" val="3191091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3145" y="609599"/>
            <a:ext cx="3364378" cy="5606143"/>
          </a:xfrm>
        </p:spPr>
        <p:txBody>
          <a:bodyPr>
            <a:normAutofit/>
          </a:bodyPr>
          <a:lstStyle/>
          <a:p>
            <a:r>
              <a:rPr lang="en-US" sz="4800" b="1"/>
              <a:t>Protective Responses and Anger</a:t>
            </a:r>
          </a:p>
        </p:txBody>
      </p:sp>
      <p:graphicFrame>
        <p:nvGraphicFramePr>
          <p:cNvPr id="5" name="Content Placeholder 2">
            <a:extLst>
              <a:ext uri="{FF2B5EF4-FFF2-40B4-BE49-F238E27FC236}">
                <a16:creationId xmlns:a16="http://schemas.microsoft.com/office/drawing/2014/main" id="{4A4F9922-92B9-FEB0-E01C-4C80391E16BA}"/>
              </a:ext>
            </a:extLst>
          </p:cNvPr>
          <p:cNvGraphicFramePr>
            <a:graphicFrameLocks noGrp="1"/>
          </p:cNvGraphicFramePr>
          <p:nvPr>
            <p:ph idx="1"/>
            <p:extLst>
              <p:ext uri="{D42A27DB-BD31-4B8C-83A1-F6EECF244321}">
                <p14:modId xmlns:p14="http://schemas.microsoft.com/office/powerpoint/2010/main" val="1019256237"/>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993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solidFill>
                  <a:schemeClr val="accent3">
                    <a:lumMod val="50000"/>
                  </a:schemeClr>
                </a:solidFill>
              </a:rPr>
              <a:t>A New Definition</a:t>
            </a:r>
          </a:p>
        </p:txBody>
      </p:sp>
      <p:sp>
        <p:nvSpPr>
          <p:cNvPr id="3" name="Content Placeholder 2"/>
          <p:cNvSpPr>
            <a:spLocks noGrp="1"/>
          </p:cNvSpPr>
          <p:nvPr>
            <p:ph idx="1"/>
          </p:nvPr>
        </p:nvSpPr>
        <p:spPr>
          <a:xfrm>
            <a:off x="2506133" y="2133600"/>
            <a:ext cx="7704667" cy="3332816"/>
          </a:xfrm>
        </p:spPr>
        <p:txBody>
          <a:bodyPr>
            <a:normAutofit/>
          </a:bodyPr>
          <a:lstStyle/>
          <a:p>
            <a:pPr marL="114300" indent="0" algn="ctr">
              <a:buNone/>
            </a:pPr>
            <a:endParaRPr lang="en-US" dirty="0"/>
          </a:p>
          <a:p>
            <a:pPr marL="114300" indent="0" algn="ctr">
              <a:buNone/>
            </a:pPr>
            <a:r>
              <a:rPr lang="en-US" sz="4400" dirty="0"/>
              <a:t>Dementia is a shift in the way a person experiences the world around her/him.</a:t>
            </a:r>
          </a:p>
          <a:p>
            <a:pPr marL="114300" indent="0">
              <a:buNone/>
            </a:pPr>
            <a:r>
              <a:rPr lang="en-US" sz="4400" dirty="0"/>
              <a:t>                              - Dr. Al Power</a:t>
            </a:r>
          </a:p>
        </p:txBody>
      </p:sp>
    </p:spTree>
    <p:extLst>
      <p:ext uri="{BB962C8B-B14F-4D97-AF65-F5344CB8AC3E}">
        <p14:creationId xmlns:p14="http://schemas.microsoft.com/office/powerpoint/2010/main" val="583923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41783" y="609600"/>
            <a:ext cx="6693061" cy="1356360"/>
          </a:xfrm>
        </p:spPr>
        <p:txBody>
          <a:bodyPr>
            <a:normAutofit/>
          </a:bodyPr>
          <a:lstStyle/>
          <a:p>
            <a:r>
              <a:rPr lang="en-US" b="1" dirty="0"/>
              <a:t>Restore Calm             </a:t>
            </a:r>
          </a:p>
        </p:txBody>
      </p:sp>
      <p:pic>
        <p:nvPicPr>
          <p:cNvPr id="4" name="Picture 6" descr="Rainbow over water"/>
          <p:cNvPicPr>
            <a:picLocks noChangeAspect="1" noChangeArrowheads="1"/>
          </p:cNvPicPr>
          <p:nvPr/>
        </p:nvPicPr>
        <p:blipFill>
          <a:blip r:embed="rId2" cstate="print">
            <a:extLst>
              <a:ext uri="{28A0092B-C50C-407E-A947-70E740481C1C}">
                <a14:useLocalDpi xmlns:a14="http://schemas.microsoft.com/office/drawing/2010/main" val="0"/>
              </a:ext>
            </a:extLst>
          </a:blip>
          <a:srcRect l="16114" r="40858" b="-1"/>
          <a:stretch/>
        </p:blipFill>
        <p:spPr bwMode="auto">
          <a:xfrm>
            <a:off x="223336" y="243840"/>
            <a:ext cx="3646837" cy="637793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441783" y="2057400"/>
            <a:ext cx="6693061" cy="4038600"/>
          </a:xfrm>
        </p:spPr>
        <p:txBody>
          <a:bodyPr>
            <a:normAutofit/>
          </a:bodyPr>
          <a:lstStyle/>
          <a:p>
            <a:r>
              <a:rPr lang="en-US"/>
              <a:t>Only ONE person interacts</a:t>
            </a:r>
          </a:p>
          <a:p>
            <a:r>
              <a:rPr lang="en-US"/>
              <a:t>Clear lines of sight</a:t>
            </a:r>
          </a:p>
          <a:p>
            <a:r>
              <a:rPr lang="en-US"/>
              <a:t>Placid facial demeanor (take the message out of your face and put it back into your words)</a:t>
            </a:r>
          </a:p>
          <a:p>
            <a:r>
              <a:rPr lang="en-US"/>
              <a:t>At or below eye level</a:t>
            </a:r>
          </a:p>
          <a:p>
            <a:r>
              <a:rPr lang="en-US"/>
              <a:t>Calm, steady voice</a:t>
            </a:r>
          </a:p>
          <a:p>
            <a:r>
              <a:rPr lang="en-US"/>
              <a:t>Avoid smiles or ‘sing-song’ voice</a:t>
            </a:r>
          </a:p>
          <a:p>
            <a:r>
              <a:rPr lang="en-US"/>
              <a:t>Do not argue or dispute.  Validate distress.  </a:t>
            </a:r>
          </a:p>
        </p:txBody>
      </p:sp>
    </p:spTree>
    <p:extLst>
      <p:ext uri="{BB962C8B-B14F-4D97-AF65-F5344CB8AC3E}">
        <p14:creationId xmlns:p14="http://schemas.microsoft.com/office/powerpoint/2010/main" val="2677646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3F13-DCFE-F5B3-2124-80F5F2998532}"/>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7137DF4-FF3D-E9E8-E2AE-9E22FF752B28}"/>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60473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930" y="0"/>
            <a:ext cx="7704667" cy="1981200"/>
          </a:xfrm>
        </p:spPr>
        <p:txBody>
          <a:bodyPr/>
          <a:lstStyle/>
          <a:p>
            <a:r>
              <a:rPr lang="en-US" b="1" dirty="0">
                <a:solidFill>
                  <a:schemeClr val="accent3">
                    <a:lumMod val="50000"/>
                  </a:schemeClr>
                </a:solidFill>
              </a:rPr>
              <a:t>We need to shift our thinking</a:t>
            </a:r>
          </a:p>
        </p:txBody>
      </p:sp>
      <p:sp>
        <p:nvSpPr>
          <p:cNvPr id="3" name="Content Placeholder 2"/>
          <p:cNvSpPr>
            <a:spLocks noGrp="1"/>
          </p:cNvSpPr>
          <p:nvPr>
            <p:ph idx="1"/>
          </p:nvPr>
        </p:nvSpPr>
        <p:spPr>
          <a:xfrm>
            <a:off x="2555929" y="1447801"/>
            <a:ext cx="7620000" cy="4800600"/>
          </a:xfrm>
        </p:spPr>
        <p:txBody>
          <a:bodyPr>
            <a:normAutofit/>
          </a:bodyPr>
          <a:lstStyle/>
          <a:p>
            <a:pPr marL="114300" indent="0" algn="ctr">
              <a:buNone/>
            </a:pPr>
            <a:endParaRPr lang="en-US" dirty="0"/>
          </a:p>
          <a:p>
            <a:pPr marL="114300" indent="0" algn="ctr">
              <a:buNone/>
            </a:pPr>
            <a:r>
              <a:rPr lang="en-US" sz="4000" dirty="0"/>
              <a:t>“</a:t>
            </a:r>
            <a:r>
              <a:rPr lang="en-US" sz="4000" dirty="0" err="1"/>
              <a:t>Behaviours</a:t>
            </a:r>
            <a:r>
              <a:rPr lang="en-US" sz="4000" dirty="0"/>
              <a:t> are not problems, </a:t>
            </a:r>
            <a:r>
              <a:rPr lang="en-US" sz="4000" dirty="0" err="1"/>
              <a:t>behaviours</a:t>
            </a:r>
            <a:r>
              <a:rPr lang="en-US" sz="4000" dirty="0"/>
              <a:t> are messages.”</a:t>
            </a:r>
          </a:p>
          <a:p>
            <a:pPr marL="114300" indent="0" algn="ctr">
              <a:buNone/>
            </a:pPr>
            <a:r>
              <a:rPr lang="en-US" sz="2800" dirty="0"/>
              <a:t>-Rose Marie Fagan </a:t>
            </a:r>
          </a:p>
          <a:p>
            <a:pPr marL="114300" indent="0" algn="ctr">
              <a:buNone/>
            </a:pPr>
            <a:r>
              <a:rPr lang="en-US" sz="2800" dirty="0"/>
              <a:t>          (The Pioneer Network)</a:t>
            </a:r>
          </a:p>
          <a:p>
            <a:pPr marL="114300" indent="0" algn="ctr">
              <a:buNone/>
            </a:pPr>
            <a:endParaRPr lang="en-US" sz="2800" dirty="0"/>
          </a:p>
          <a:p>
            <a:pPr marL="114300" indent="0" algn="ctr">
              <a:buNone/>
            </a:pPr>
            <a:r>
              <a:rPr lang="en-US" sz="2800" dirty="0"/>
              <a:t>We need to figure out the </a:t>
            </a:r>
            <a:r>
              <a:rPr lang="en-US" sz="5400" b="1" dirty="0"/>
              <a:t>WHY </a:t>
            </a:r>
            <a:r>
              <a:rPr lang="en-US" sz="2800" dirty="0"/>
              <a:t>behind the person’s responses.</a:t>
            </a:r>
          </a:p>
        </p:txBody>
      </p:sp>
    </p:spTree>
    <p:extLst>
      <p:ext uri="{BB962C8B-B14F-4D97-AF65-F5344CB8AC3E}">
        <p14:creationId xmlns:p14="http://schemas.microsoft.com/office/powerpoint/2010/main" val="3505091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7620000" cy="715962"/>
          </a:xfrm>
        </p:spPr>
        <p:txBody>
          <a:bodyPr/>
          <a:lstStyle/>
          <a:p>
            <a:endParaRPr lang="en-US" dirty="0"/>
          </a:p>
        </p:txBody>
      </p:sp>
      <p:sp>
        <p:nvSpPr>
          <p:cNvPr id="5" name="Content Placeholder 4"/>
          <p:cNvSpPr>
            <a:spLocks noGrp="1"/>
          </p:cNvSpPr>
          <p:nvPr>
            <p:ph idx="1"/>
          </p:nvPr>
        </p:nvSpPr>
        <p:spPr>
          <a:xfrm>
            <a:off x="2506132" y="2260022"/>
            <a:ext cx="7704667" cy="3332816"/>
          </a:xfrm>
        </p:spPr>
        <p:txBody>
          <a:bodyPr>
            <a:normAutofit fontScale="85000" lnSpcReduction="20000"/>
          </a:bodyPr>
          <a:lstStyle/>
          <a:p>
            <a:pPr marL="114300" indent="0">
              <a:buNone/>
            </a:pPr>
            <a:r>
              <a:rPr lang="en-US" dirty="0"/>
              <a:t> </a:t>
            </a:r>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a:p>
            <a:pPr marL="114300" indent="0" algn="ctr">
              <a:buNone/>
            </a:pPr>
            <a:r>
              <a:rPr lang="en-US" sz="5400" b="1" dirty="0"/>
              <a:t>Unmet Needs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3180" y="1157902"/>
            <a:ext cx="2850572" cy="2850572"/>
          </a:xfrm>
          <a:prstGeom prst="rect">
            <a:avLst/>
          </a:prstGeom>
        </p:spPr>
      </p:pic>
      <p:sp>
        <p:nvSpPr>
          <p:cNvPr id="7" name="Rectangle 6"/>
          <p:cNvSpPr/>
          <p:nvPr/>
        </p:nvSpPr>
        <p:spPr>
          <a:xfrm>
            <a:off x="4823209" y="2260023"/>
            <a:ext cx="3070515" cy="646331"/>
          </a:xfrm>
          <a:prstGeom prst="rect">
            <a:avLst/>
          </a:prstGeom>
        </p:spPr>
        <p:txBody>
          <a:bodyPr wrap="square">
            <a:spAutoFit/>
          </a:bodyPr>
          <a:lstStyle/>
          <a:p>
            <a:pPr marL="114300"/>
            <a:r>
              <a:rPr lang="en-US" sz="3600" b="1" dirty="0"/>
              <a:t>BEHAVIOURS</a:t>
            </a:r>
          </a:p>
        </p:txBody>
      </p:sp>
    </p:spTree>
    <p:extLst>
      <p:ext uri="{BB962C8B-B14F-4D97-AF65-F5344CB8AC3E}">
        <p14:creationId xmlns:p14="http://schemas.microsoft.com/office/powerpoint/2010/main" val="3184420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it an unmet need or…</a:t>
            </a:r>
          </a:p>
        </p:txBody>
      </p:sp>
      <p:sp>
        <p:nvSpPr>
          <p:cNvPr id="3" name="Content Placeholder 2"/>
          <p:cNvSpPr>
            <a:spLocks noGrp="1"/>
          </p:cNvSpPr>
          <p:nvPr>
            <p:ph idx="1"/>
          </p:nvPr>
        </p:nvSpPr>
        <p:spPr>
          <a:xfrm>
            <a:off x="2535839" y="1992484"/>
            <a:ext cx="7704667" cy="3332816"/>
          </a:xfrm>
        </p:spPr>
        <p:txBody>
          <a:bodyPr>
            <a:normAutofit fontScale="92500" lnSpcReduction="10000"/>
          </a:bodyPr>
          <a:lstStyle/>
          <a:p>
            <a:pPr marL="114300" indent="0">
              <a:buNone/>
            </a:pPr>
            <a:endParaRPr lang="en-US" dirty="0"/>
          </a:p>
          <a:p>
            <a:pPr marL="114300" indent="0" algn="ctr">
              <a:buNone/>
            </a:pPr>
            <a:r>
              <a:rPr lang="en-US" sz="3600" dirty="0"/>
              <a:t>…is the person responding to YOUR APPROACH?</a:t>
            </a:r>
          </a:p>
          <a:p>
            <a:pPr marL="114300" indent="0" algn="ctr">
              <a:buNone/>
            </a:pPr>
            <a:endParaRPr lang="en-US" sz="3600" dirty="0"/>
          </a:p>
          <a:p>
            <a:pPr marL="114300" indent="0" algn="ctr">
              <a:buNone/>
            </a:pPr>
            <a:r>
              <a:rPr lang="en-US" sz="3600" dirty="0"/>
              <a:t>                                      Your approach is </a:t>
            </a:r>
          </a:p>
          <a:p>
            <a:pPr marL="114300" indent="0" algn="ctr">
              <a:buNone/>
            </a:pPr>
            <a:r>
              <a:rPr lang="en-US" sz="3600" dirty="0"/>
              <a:t>                                  key!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1" y="3973684"/>
            <a:ext cx="2981325" cy="1981200"/>
          </a:xfrm>
          <a:prstGeom prst="rect">
            <a:avLst/>
          </a:prstGeom>
        </p:spPr>
      </p:pic>
    </p:spTree>
    <p:extLst>
      <p:ext uri="{BB962C8B-B14F-4D97-AF65-F5344CB8AC3E}">
        <p14:creationId xmlns:p14="http://schemas.microsoft.com/office/powerpoint/2010/main" val="2294237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9271C28-7496-4447-8541-7B39F5E94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6106704" y="609600"/>
            <a:ext cx="5364444" cy="1356360"/>
          </a:xfrm>
        </p:spPr>
        <p:txBody>
          <a:bodyPr>
            <a:normAutofit/>
          </a:bodyPr>
          <a:lstStyle/>
          <a:p>
            <a:r>
              <a:rPr lang="en-US" dirty="0"/>
              <a:t>COMMUNICATION</a:t>
            </a: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064" y="1802960"/>
            <a:ext cx="4593715" cy="3250098"/>
          </a:xfrm>
          <a:prstGeom prst="rect">
            <a:avLst/>
          </a:prstGeom>
        </p:spPr>
      </p:pic>
      <p:sp>
        <p:nvSpPr>
          <p:cNvPr id="3" name="Content Placeholder 2"/>
          <p:cNvSpPr>
            <a:spLocks noGrp="1"/>
          </p:cNvSpPr>
          <p:nvPr>
            <p:ph idx="1"/>
          </p:nvPr>
        </p:nvSpPr>
        <p:spPr>
          <a:xfrm>
            <a:off x="5902960" y="1625600"/>
            <a:ext cx="5821680" cy="4775200"/>
          </a:xfrm>
        </p:spPr>
        <p:txBody>
          <a:bodyPr>
            <a:normAutofit/>
          </a:bodyPr>
          <a:lstStyle/>
          <a:p>
            <a:pPr marL="114300" indent="0">
              <a:buNone/>
            </a:pPr>
            <a:endParaRPr lang="en-US" sz="2000" dirty="0"/>
          </a:p>
          <a:p>
            <a:r>
              <a:rPr lang="en-US" sz="2000" dirty="0"/>
              <a:t>Non-verbal body language = 85% of messages</a:t>
            </a:r>
          </a:p>
          <a:p>
            <a:r>
              <a:rPr lang="en-US" sz="2000" dirty="0"/>
              <a:t>How we deliver a message is very important </a:t>
            </a:r>
          </a:p>
          <a:p>
            <a:r>
              <a:rPr lang="en-US" sz="2000" dirty="0"/>
              <a:t>Talking too fast</a:t>
            </a:r>
          </a:p>
          <a:p>
            <a:r>
              <a:rPr lang="en-US" sz="2000" dirty="0"/>
              <a:t>Not asking the person if _________</a:t>
            </a:r>
          </a:p>
          <a:p>
            <a:r>
              <a:rPr lang="en-US" sz="2000" dirty="0"/>
              <a:t>Not listening to them</a:t>
            </a:r>
          </a:p>
          <a:p>
            <a:r>
              <a:rPr lang="en-US" sz="2000" dirty="0"/>
              <a:t>No patience – ‘</a:t>
            </a:r>
            <a:r>
              <a:rPr lang="en-US" sz="2000" i="1" dirty="0"/>
              <a:t>What you think is what you show.’</a:t>
            </a:r>
            <a:endParaRPr lang="en-US" sz="2000" dirty="0"/>
          </a:p>
          <a:p>
            <a:r>
              <a:rPr lang="en-US" sz="2000" dirty="0"/>
              <a:t>Body language not matching words</a:t>
            </a:r>
          </a:p>
        </p:txBody>
      </p:sp>
    </p:spTree>
    <p:extLst>
      <p:ext uri="{BB962C8B-B14F-4D97-AF65-F5344CB8AC3E}">
        <p14:creationId xmlns:p14="http://schemas.microsoft.com/office/powerpoint/2010/main" val="357658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09C0BCD-BEE9-423F-A51C-BCCD8E5EAA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998D094-42B2-42BA-AA14-E8FBE073A5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8465D64B-59F4-4BDC-B833-A17EF1E046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3FE6F10-B3AD-4403-94CA-F51155286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210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20" name="Rectangle 19">
            <a:extLst>
              <a:ext uri="{FF2B5EF4-FFF2-40B4-BE49-F238E27FC236}">
                <a16:creationId xmlns:a16="http://schemas.microsoft.com/office/drawing/2014/main" id="{364D6A39-A4F7-4B00-9F42-3BC67177DB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246887"/>
            <a:ext cx="4397755" cy="6377939"/>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2" name="Straight Connector 21">
            <a:extLst>
              <a:ext uri="{FF2B5EF4-FFF2-40B4-BE49-F238E27FC236}">
                <a16:creationId xmlns:a16="http://schemas.microsoft.com/office/drawing/2014/main" id="{13553ADF-88A1-4645-B819-890CA3DF7D5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70284" y="4405863"/>
            <a:ext cx="276307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B5D0D97D-7911-4A25-88E2-4D81FD4AB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8195138" y="857675"/>
            <a:ext cx="3113366" cy="3622844"/>
          </a:xfrm>
        </p:spPr>
        <p:txBody>
          <a:bodyPr vert="horz" lIns="91440" tIns="45720" rIns="91440" bIns="45720" rtlCol="0" anchor="b">
            <a:normAutofit/>
          </a:bodyPr>
          <a:lstStyle/>
          <a:p>
            <a:pPr algn="ctr">
              <a:lnSpc>
                <a:spcPct val="85000"/>
              </a:lnSpc>
            </a:pPr>
            <a:r>
              <a:rPr lang="en-US" sz="4200" b="1" cap="all">
                <a:solidFill>
                  <a:srgbClr val="FFFFFF"/>
                </a:solidFill>
              </a:rPr>
              <a:t>The look on your face really does matter!</a:t>
            </a:r>
          </a:p>
        </p:txBody>
      </p:sp>
      <p:pic>
        <p:nvPicPr>
          <p:cNvPr id="7" name="Content Placeholder 6">
            <a:extLst>
              <a:ext uri="{FF2B5EF4-FFF2-40B4-BE49-F238E27FC236}">
                <a16:creationId xmlns:a16="http://schemas.microsoft.com/office/drawing/2014/main" id="{9DE6550E-4EF7-63B5-D177-0E387F454551}"/>
              </a:ext>
            </a:extLst>
          </p:cNvPr>
          <p:cNvPicPr>
            <a:picLocks noGrp="1" noChangeAspect="1"/>
          </p:cNvPicPr>
          <p:nvPr>
            <p:ph idx="1"/>
          </p:nvPr>
        </p:nvPicPr>
        <p:blipFill>
          <a:blip r:embed="rId2"/>
          <a:srcRect l="3140" r="8051" b="1"/>
          <a:stretch/>
        </p:blipFill>
        <p:spPr>
          <a:xfrm>
            <a:off x="872064" y="857675"/>
            <a:ext cx="6045576" cy="5140669"/>
          </a:xfrm>
          <a:prstGeom prst="rect">
            <a:avLst/>
          </a:prstGeom>
        </p:spPr>
      </p:pic>
    </p:spTree>
    <p:extLst>
      <p:ext uri="{BB962C8B-B14F-4D97-AF65-F5344CB8AC3E}">
        <p14:creationId xmlns:p14="http://schemas.microsoft.com/office/powerpoint/2010/main" val="249538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Heliotropic</a:t>
            </a:r>
            <a:r>
              <a:rPr lang="en-US" dirty="0"/>
              <a:t> Effect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7055" y="1965960"/>
            <a:ext cx="7003143" cy="3810000"/>
          </a:xfrm>
        </p:spPr>
      </p:pic>
    </p:spTree>
    <p:extLst>
      <p:ext uri="{BB962C8B-B14F-4D97-AF65-F5344CB8AC3E}">
        <p14:creationId xmlns:p14="http://schemas.microsoft.com/office/powerpoint/2010/main" val="2192151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9271C28-7496-4447-8541-7B39F5E94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6106704" y="609600"/>
            <a:ext cx="5364444" cy="1356360"/>
          </a:xfrm>
        </p:spPr>
        <p:txBody>
          <a:bodyPr>
            <a:normAutofit/>
          </a:bodyPr>
          <a:lstStyle/>
          <a:p>
            <a:r>
              <a:rPr lang="en-US" b="1" dirty="0"/>
              <a:t>Successful Phrases (NLP)</a:t>
            </a:r>
          </a:p>
        </p:txBody>
      </p:sp>
      <p:pic>
        <p:nvPicPr>
          <p:cNvPr id="7" name="Graphic 6" descr="Subtitles">
            <a:extLst>
              <a:ext uri="{FF2B5EF4-FFF2-40B4-BE49-F238E27FC236}">
                <a16:creationId xmlns:a16="http://schemas.microsoft.com/office/drawing/2014/main" id="{FCA024E7-CD9C-915B-C0AC-03C0C9583D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2064" y="1131152"/>
            <a:ext cx="4593715" cy="4593715"/>
          </a:xfrm>
          <a:prstGeom prst="rect">
            <a:avLst/>
          </a:prstGeom>
        </p:spPr>
      </p:pic>
      <p:sp>
        <p:nvSpPr>
          <p:cNvPr id="3" name="Content Placeholder 2"/>
          <p:cNvSpPr>
            <a:spLocks noGrp="1"/>
          </p:cNvSpPr>
          <p:nvPr>
            <p:ph idx="1"/>
          </p:nvPr>
        </p:nvSpPr>
        <p:spPr>
          <a:xfrm>
            <a:off x="6106703" y="2057400"/>
            <a:ext cx="5364444" cy="4038600"/>
          </a:xfrm>
        </p:spPr>
        <p:txBody>
          <a:bodyPr>
            <a:normAutofit/>
          </a:bodyPr>
          <a:lstStyle/>
          <a:p>
            <a:r>
              <a:rPr lang="en-US"/>
              <a:t>Hello I am…</a:t>
            </a:r>
          </a:p>
          <a:p>
            <a:r>
              <a:rPr lang="en-US"/>
              <a:t>Wonderful to see you</a:t>
            </a:r>
          </a:p>
          <a:p>
            <a:r>
              <a:rPr lang="en-US"/>
              <a:t>May I invite you…?</a:t>
            </a:r>
          </a:p>
          <a:p>
            <a:r>
              <a:rPr lang="en-US"/>
              <a:t>Tell me about….</a:t>
            </a:r>
          </a:p>
          <a:p>
            <a:r>
              <a:rPr lang="en-US"/>
              <a:t>What if I give you a hand…?</a:t>
            </a:r>
          </a:p>
          <a:p>
            <a:r>
              <a:rPr lang="en-US"/>
              <a:t>What if I help to get you started and then you can do the rest?</a:t>
            </a:r>
          </a:p>
          <a:p>
            <a:r>
              <a:rPr lang="en-US"/>
              <a:t>We are going to have so much fun!</a:t>
            </a:r>
          </a:p>
        </p:txBody>
      </p:sp>
    </p:spTree>
    <p:extLst>
      <p:ext uri="{BB962C8B-B14F-4D97-AF65-F5344CB8AC3E}">
        <p14:creationId xmlns:p14="http://schemas.microsoft.com/office/powerpoint/2010/main" val="151525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sis">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19</TotalTime>
  <Words>613</Words>
  <Application>Microsoft Office PowerPoint</Application>
  <PresentationFormat>Widescreen</PresentationFormat>
  <Paragraphs>118</Paragraphs>
  <Slides>21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21</vt:i4>
      </vt:variant>
    </vt:vector>
  </HeadingPairs>
  <TitlesOfParts>
    <vt:vector size="23" baseType="lpstr">
      <vt:lpstr>Corbel</vt:lpstr>
      <vt:lpstr>Basis</vt:lpstr>
      <vt:lpstr>Altered Responses and Gentle Persuasive Approaches (GPA)</vt:lpstr>
      <vt:lpstr>A New Definition</vt:lpstr>
      <vt:lpstr>We need to shift our thinking</vt:lpstr>
      <vt:lpstr>PowerPoint Presentation</vt:lpstr>
      <vt:lpstr>Is it an unmet need or…</vt:lpstr>
      <vt:lpstr>COMMUNICATION</vt:lpstr>
      <vt:lpstr>The look on your face really does matter!</vt:lpstr>
      <vt:lpstr>Heliotropic Effect</vt:lpstr>
      <vt:lpstr>Successful Phrases (NLP)</vt:lpstr>
      <vt:lpstr>CHOICES</vt:lpstr>
      <vt:lpstr>Basic Approaches</vt:lpstr>
      <vt:lpstr>Basic Approaches (continued)</vt:lpstr>
      <vt:lpstr>Success with Personal Care</vt:lpstr>
      <vt:lpstr>Validation Therapy</vt:lpstr>
      <vt:lpstr>Social Inhibitions</vt:lpstr>
      <vt:lpstr>When social inhibitions lift, it no longer works to push buttons of:</vt:lpstr>
      <vt:lpstr>Distress</vt:lpstr>
      <vt:lpstr>Approach to Distress</vt:lpstr>
      <vt:lpstr>Protective Responses and Anger</vt:lpstr>
      <vt:lpstr>Restore Calm             </vt:lpstr>
      <vt:lpstr>Questions?</vt:lpstr>
    </vt:vector>
  </TitlesOfParts>
  <Company>Saskatoon Health Region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Altered Responses and Gentle Persuasive Approaches (GPA)</dc:title>
  <dc:creator>Kitchen, Robin SHA</dc:creator>
  <cp:lastModifiedBy>Schick, Deb SHA</cp:lastModifiedBy>
  <cp:revision>5</cp:revision>
  <dcterms:created xsi:type="dcterms:W3CDTF">2025-02-24T15:58:43Z</dcterms:created>
  <dcterms:modified xsi:type="dcterms:W3CDTF">2025-03-10T14:36:54Z</dcterms:modified>
</cp:coreProperties>
</file>